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18" r:id="rId45"/>
    <p:sldId id="397" r:id="rId46"/>
    <p:sldId id="29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3" r:id="rId59"/>
    <p:sldId id="344" r:id="rId60"/>
    <p:sldId id="345" r:id="rId61"/>
    <p:sldId id="346" r:id="rId62"/>
    <p:sldId id="347" r:id="rId63"/>
    <p:sldId id="348" r:id="rId64"/>
    <p:sldId id="349" r:id="rId65"/>
    <p:sldId id="398" r:id="rId66"/>
    <p:sldId id="399" r:id="rId67"/>
    <p:sldId id="350" r:id="rId68"/>
    <p:sldId id="351" r:id="rId69"/>
    <p:sldId id="352" r:id="rId70"/>
    <p:sldId id="353" r:id="rId71"/>
    <p:sldId id="354" r:id="rId72"/>
    <p:sldId id="400" r:id="rId73"/>
    <p:sldId id="355" r:id="rId74"/>
    <p:sldId id="356" r:id="rId75"/>
    <p:sldId id="359" r:id="rId76"/>
    <p:sldId id="358" r:id="rId77"/>
    <p:sldId id="357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9" r:id="rId86"/>
    <p:sldId id="370" r:id="rId87"/>
    <p:sldId id="371" r:id="rId88"/>
    <p:sldId id="374" r:id="rId89"/>
    <p:sldId id="375" r:id="rId90"/>
    <p:sldId id="376" r:id="rId9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F95CAA4E-04F2-3E43-8358-7972FB49D2C5}" type="slidenum">
              <a:rPr lang="en-US" altLang="zh-CN">
                <a:latin typeface="Calibri" charset="0"/>
              </a:rPr>
              <a:t>60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8EAB5AD5-8258-A645-A6B0-E87E2D8267AE}" type="slidenum">
              <a:rPr lang="en-US" altLang="zh-CN">
                <a:latin typeface="Calibri" charset="0"/>
              </a:rPr>
              <a:t>62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D740BF71-A0B6-9747-BAF0-844598146050}" type="slidenum">
              <a:rPr lang="en-US" altLang="zh-CN">
                <a:latin typeface="Calibri" charset="0"/>
              </a:rPr>
              <a:t>73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85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fld id="{59D8F162-3EAA-1248-B648-DE14A73D81F8}" type="slidenum">
              <a:rPr lang="en-US" altLang="zh-CN">
                <a:latin typeface="Calibri" charset="0"/>
              </a:rPr>
              <a:t>86</a:t>
            </a:fld>
            <a:endParaRPr lang="en-US" altLang="zh-CN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F6F2-9D01-A549-8954-0D0D38E0EDE7}" type="datetimeFigureOut">
              <a:rPr lang="en-US"/>
              <a:t>9/20/23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2EF04-AECB-414C-A42E-4D822DD74F9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函数式编程原理  Lecture 3"/>
          <p:cNvSpPr txBox="1">
            <a:spLocks noGrp="1"/>
          </p:cNvSpPr>
          <p:nvPr>
            <p:ph type="title" idx="4294967295"/>
          </p:nvPr>
        </p:nvSpPr>
        <p:spPr>
          <a:xfrm>
            <a:off x="1509712" y="1797050"/>
            <a:ext cx="9144001" cy="2387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795020">
              <a:defRPr sz="5220">
                <a:latin typeface="黑体"/>
                <a:ea typeface="黑体"/>
                <a:cs typeface="黑体"/>
                <a:sym typeface="黑体"/>
              </a:defRPr>
            </a:pPr>
            <a:r>
              <a:t>函数式编程原理</a:t>
            </a:r>
            <a:br/>
            <a:br/>
            <a:r>
              <a: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Lecture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模式(Patter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(Patterns)</a:t>
            </a:r>
          </a:p>
        </p:txBody>
      </p:sp>
      <p:sp>
        <p:nvSpPr>
          <p:cNvPr id="65" name="只包含变量、构造子(数值、字符、元组、表等)和通配符的表达式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825625"/>
            <a:ext cx="10515600" cy="20415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只包含变量、构造子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数值、字符、元组、表等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和通配符的表达式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模式中不是构造子的名字，是变量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模式中的变量必须彼此不同</a:t>
            </a:r>
          </a:p>
          <a:p>
            <a:pPr marL="685800" lvl="1" indent="-228600">
              <a:lnSpc>
                <a:spcPct val="100000"/>
              </a:lnSpc>
              <a:spcBef>
                <a:spcPts val="500"/>
              </a:spcBef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构造子必须和变量区分开来</a:t>
            </a:r>
          </a:p>
        </p:txBody>
      </p:sp>
      <p:sp>
        <p:nvSpPr>
          <p:cNvPr id="66" name="• 通配符:   _…"/>
          <p:cNvSpPr txBox="1"/>
          <p:nvPr/>
        </p:nvSpPr>
        <p:spPr>
          <a:xfrm>
            <a:off x="674687" y="4002087"/>
            <a:ext cx="10642601" cy="2677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通配符</a:t>
            </a:r>
            <a:r>
              <a:t>:   _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    :  x			   //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同一模式中，一个变量不能出现两次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常数    </a:t>
            </a:r>
            <a:r>
              <a:t>:  42, true, ~3	  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    </a:t>
            </a:r>
            <a:r>
              <a:t>:  (p1, ..., pk)	   //p1, ..., pk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均为模式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        </a:t>
            </a:r>
            <a:r>
              <a:t>:  nil, p1::p2, [p1, ..., pk]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模式匹配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</a:t>
            </a:r>
          </a:p>
        </p:txBody>
      </p:sp>
      <p:sp>
        <p:nvSpPr>
          <p:cNvPr id="69" name="模式与值进行匹配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模式与值进行匹配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如果匹配成功，将产生一个绑定</a:t>
            </a:r>
            <a:r>
              <a:t>(bindings)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如果匹配不成功，声明就会失败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抛出异常</a:t>
            </a:r>
            <a:r>
              <a:t>)</a:t>
            </a:r>
          </a:p>
          <a:p>
            <a:pPr marL="610235" lvl="1" indent="-203200" defTabSz="813435">
              <a:lnSpc>
                <a:spcPct val="100000"/>
              </a:lnSpc>
              <a:spcBef>
                <a:spcPts val="400"/>
              </a:spcBef>
              <a:defRPr sz="213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判断下列模式匹配的结果：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33CC"/>
                </a:solidFill>
              </a:rPr>
              <a:t>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[2,4]		</a:t>
            </a:r>
            <a:r>
              <a:rPr i="0">
                <a:solidFill>
                  <a:srgbClr val="0033CC"/>
                </a:solidFill>
              </a:rPr>
              <a:t>	d::L </a:t>
            </a:r>
            <a:r>
              <a:rPr i="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rPr i="0">
                <a:solidFill>
                  <a:srgbClr val="7030A0"/>
                </a:solidFill>
              </a:rPr>
              <a:t>[ ] </a:t>
            </a:r>
            <a:endParaRPr>
              <a:solidFill>
                <a:srgbClr val="7030A0"/>
              </a:solidFill>
            </a:endParaRPr>
          </a:p>
          <a:p>
            <a:pPr marL="203200" indent="-203200" defTabSz="813435">
              <a:spcBef>
                <a:spcPts val="800"/>
              </a:spcBef>
              <a:buSzTx/>
              <a:buNone/>
              <a:defRPr sz="2490" i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42</a:t>
            </a:r>
            <a:r>
              <a:rPr i="0">
                <a:solidFill>
                  <a:srgbClr val="000000"/>
                </a:solidFill>
              </a:rPr>
              <a:t> (value)		 </a:t>
            </a:r>
            <a:r>
              <a:rPr i="0">
                <a:solidFill>
                  <a:srgbClr val="0033CC"/>
                </a:solidFill>
              </a:rPr>
              <a:t>42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i="0">
                <a:solidFill>
                  <a:srgbClr val="000000"/>
                </a:solidFill>
              </a:rPr>
              <a:t> </a:t>
            </a:r>
            <a:r>
              <a:rPr i="0"/>
              <a:t>0</a:t>
            </a:r>
            <a:r>
              <a:rPr i="0">
                <a:solidFill>
                  <a:srgbClr val="000000"/>
                </a:solidFill>
              </a:rPr>
              <a:t> (value)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rPr>
                <a:solidFill>
                  <a:srgbClr val="0033CC"/>
                </a:solidFill>
              </a:rPr>
              <a:t>x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 </a:t>
            </a:r>
            <a:r>
              <a:rPr>
                <a:solidFill>
                  <a:srgbClr val="7030A0"/>
                </a:solidFill>
              </a:rPr>
              <a:t>v</a:t>
            </a:r>
            <a:r>
              <a:t>		 </a:t>
            </a:r>
            <a:r>
              <a:rPr>
                <a:solidFill>
                  <a:srgbClr val="0033CC"/>
                </a:solidFill>
              </a:rPr>
              <a:t>_</a:t>
            </a: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 任意值</a:t>
            </a:r>
            <a:r>
              <a:rPr>
                <a:solidFill>
                  <a:srgbClr val="7030A0"/>
                </a:solidFill>
              </a:rPr>
              <a:t>v</a:t>
            </a:r>
          </a:p>
          <a:p>
            <a:pPr marL="203200" indent="-203200" defTabSz="813435">
              <a:spcBef>
                <a:spcPts val="800"/>
              </a:spcBef>
              <a:buSzTx/>
              <a:buNone/>
              <a:defRPr sz="2490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[ ]		</a:t>
            </a:r>
            <a:r>
              <a:rPr>
                <a:solidFill>
                  <a:srgbClr val="0033CC"/>
                </a:solidFill>
              </a:rPr>
              <a:t>p1::p2 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和 </a:t>
            </a:r>
            <a:r>
              <a:t>v1::v2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成组"/>
          <p:cNvGrpSpPr/>
          <p:nvPr/>
        </p:nvGrpSpPr>
        <p:grpSpPr>
          <a:xfrm>
            <a:off x="2630487" y="200025"/>
            <a:ext cx="6402388" cy="6378576"/>
            <a:chOff x="0" y="0"/>
            <a:chExt cx="6402387" cy="6378575"/>
          </a:xfrm>
        </p:grpSpPr>
        <p:pic>
          <p:nvPicPr>
            <p:cNvPr id="71" name="image.png" descr="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8027"/>
              <a:ext cx="6402388" cy="3349757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2" name="image.pdf" descr="image.pdf"/>
            <p:cNvPicPr>
              <a:picLocks noChangeAspect="1"/>
            </p:cNvPicPr>
            <p:nvPr/>
          </p:nvPicPr>
          <p:blipFill>
            <a:blip r:embed="rId3"/>
            <a:srcRect l="4460" t="23730" r="13562" b="22004"/>
            <a:stretch>
              <a:fillRect/>
            </a:stretch>
          </p:blipFill>
          <p:spPr>
            <a:xfrm>
              <a:off x="594724" y="0"/>
              <a:ext cx="5413833" cy="2575349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73" name="image.pdf" descr="image.pdf"/>
            <p:cNvPicPr>
              <a:picLocks noChangeAspect="1"/>
            </p:cNvPicPr>
            <p:nvPr/>
          </p:nvPicPr>
          <p:blipFill>
            <a:blip r:embed="rId4"/>
            <a:srcRect l="9875" t="27316" r="22055" b="43089"/>
            <a:stretch>
              <a:fillRect/>
            </a:stretch>
          </p:blipFill>
          <p:spPr>
            <a:xfrm>
              <a:off x="500253" y="4851842"/>
              <a:ext cx="4886601" cy="152673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77" name="函数ev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148012"/>
            <a:ext cx="10515600" cy="30289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该函数定义使用了表模式，参数</a:t>
            </a:r>
            <a:r>
              <a:t>[ 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、</a:t>
            </a:r>
            <a:r>
              <a:t>d::L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匹配的结果是什么？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</a:t>
            </a:r>
            <a:r>
              <a:t>eval[2,4]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匹配的值是多少？给出匹配</a:t>
            </a:r>
            <a:r>
              <a:t>/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推导过程。</a:t>
            </a:r>
          </a:p>
        </p:txBody>
      </p:sp>
      <p:sp>
        <p:nvSpPr>
          <p:cNvPr id="78" name="fun eval ([ ]:int list):int = 0…"/>
          <p:cNvSpPr txBox="1"/>
          <p:nvPr/>
        </p:nvSpPr>
        <p:spPr>
          <a:xfrm>
            <a:off x="1533525" y="1619250"/>
            <a:ext cx="6635750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.pdf" descr="image.pdf"/>
          <p:cNvPicPr>
            <a:picLocks noChangeAspect="1"/>
          </p:cNvPicPr>
          <p:nvPr/>
        </p:nvPicPr>
        <p:blipFill>
          <a:blip r:embed="rId2"/>
          <a:srcRect l="5621" t="23414" r="4287" b="5366"/>
          <a:stretch>
            <a:fillRect/>
          </a:stretch>
        </p:blipFill>
        <p:spPr>
          <a:xfrm>
            <a:off x="2474912" y="1998662"/>
            <a:ext cx="6869113" cy="4178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模式匹配举例： eval [2,4]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 </a:t>
            </a:r>
            <a:r>
              <a:t>eval [2,4]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模式匹配举例：ev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eval</a:t>
            </a:r>
          </a:p>
        </p:txBody>
      </p:sp>
      <p:sp>
        <p:nvSpPr>
          <p:cNvPr id="84" name="eval [2,4] =&gt;* [d:2, L:[4]] (d + 10 * (eval L))…"/>
          <p:cNvSpPr txBox="1">
            <a:spLocks noGrp="1"/>
          </p:cNvSpPr>
          <p:nvPr>
            <p:ph type="body" sz="half" idx="4294967295"/>
          </p:nvPr>
        </p:nvSpPr>
        <p:spPr>
          <a:xfrm>
            <a:off x="495300" y="3016250"/>
            <a:ext cx="6969125" cy="30543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eval [2,4] =&gt;* [d:2, L:[4]] (d + 10 * (eval L))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(eval [4])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(eval [ ]))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(4 + 10 * 0)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2 + 10 * 4</a:t>
            </a:r>
          </a:p>
          <a:p>
            <a:pPr marL="0" indent="0" defTabSz="904875">
              <a:spcBef>
                <a:spcPts val="900"/>
              </a:spcBef>
              <a:buSzTx/>
              <a:buNone/>
              <a:defRPr sz="2770"/>
            </a:pPr>
            <a:r>
              <a:t>	      =&gt;* 42</a:t>
            </a:r>
          </a:p>
        </p:txBody>
      </p:sp>
      <p:sp>
        <p:nvSpPr>
          <p:cNvPr id="85" name="fun eval ([ ]:int list):int = 0…"/>
          <p:cNvSpPr txBox="1"/>
          <p:nvPr/>
        </p:nvSpPr>
        <p:spPr>
          <a:xfrm>
            <a:off x="1039812" y="1409700"/>
            <a:ext cx="6635751" cy="892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eval ([ ]:int list):int = 0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|   eval (d::L) = d + 10 * (eval L);</a:t>
            </a:r>
          </a:p>
        </p:txBody>
      </p:sp>
      <p:sp>
        <p:nvSpPr>
          <p:cNvPr id="86" name="传值调用(call-by-value):…"/>
          <p:cNvSpPr txBox="1"/>
          <p:nvPr/>
        </p:nvSpPr>
        <p:spPr>
          <a:xfrm>
            <a:off x="7762875" y="2498725"/>
            <a:ext cx="4905375" cy="41395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传值调用</a:t>
            </a:r>
            <a:r>
              <a:t>(call-by-value):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d-&gt;2, L-&gt;[4];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Binding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t>d-&gt;4, L-&gt;[ ];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代入表达式；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计算；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build="p" animBg="1" advAuto="0"/>
      <p:bldP spid="86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  <p:sp>
        <p:nvSpPr>
          <p:cNvPr id="89" name="函数decimal的类型定义？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3957637"/>
            <a:ext cx="10515600" cy="22193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的类型定义？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模式匹配：</a:t>
            </a:r>
            <a:r>
              <a:t>decimal 42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  </a:t>
            </a:r>
            <a:r>
              <a:t>	decimal 0 =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？，给出匹配过程</a:t>
            </a:r>
          </a:p>
        </p:txBody>
      </p:sp>
      <p:sp>
        <p:nvSpPr>
          <p:cNvPr id="90" name="fun decimal (n:int) : int list =…"/>
          <p:cNvSpPr txBox="1"/>
          <p:nvPr/>
        </p:nvSpPr>
        <p:spPr>
          <a:xfrm>
            <a:off x="1263649" y="1663700"/>
            <a:ext cx="8659814" cy="12990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decimal (n:int) : int list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if </a:t>
            </a:r>
            <a:r>
              <a:rPr b="0"/>
              <a:t>n&lt;10 </a:t>
            </a:r>
            <a:r>
              <a:t>then </a:t>
            </a:r>
            <a:r>
              <a:rPr b="0"/>
              <a:t>[n]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else </a:t>
            </a:r>
            <a:r>
              <a:rPr b="0"/>
              <a:t>(n mod 10) :: decimal (n div 10);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510" y="1819059"/>
            <a:ext cx="7956040" cy="44182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模式匹配举例：decimal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模式匹配举例：</a:t>
            </a:r>
            <a:r>
              <a:t>decimal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规则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规则说明</a:t>
            </a:r>
          </a:p>
        </p:txBody>
      </p:sp>
      <p:sp>
        <p:nvSpPr>
          <p:cNvPr id="96" name="部分操作的内建规则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部分操作的内建规则：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结合性强于 </a:t>
            </a:r>
            <a:r>
              <a:t>-&gt;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*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无结合规则</a:t>
            </a:r>
          </a:p>
          <a:p>
            <a:pPr marL="651510" lvl="1" indent="-217170" defTabSz="868680">
              <a:lnSpc>
                <a:spcPct val="100000"/>
              </a:lnSpc>
              <a:spcBef>
                <a:spcPts val="4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-&gt;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为右结合</a:t>
            </a: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>
              <a:latin typeface="黑体"/>
              <a:ea typeface="黑体"/>
              <a:cs typeface="黑体"/>
              <a:sym typeface="黑体"/>
            </a:endParaRPr>
          </a:p>
          <a:p>
            <a:pPr marL="217170" indent="-217170" defTabSz="868680">
              <a:spcBef>
                <a:spcPts val="900"/>
              </a:spcBef>
              <a:defRPr sz="266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以下几种类型定义的表述是否相同？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-&gt; real	vs. 	(int * int) -&gt; real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-&gt; int -&gt; int	vs.	 int -&gt; (int -&gt; int)</a:t>
            </a:r>
          </a:p>
          <a:p>
            <a:pPr marL="217170" lvl="1" indent="217170" defTabSz="868680">
              <a:lnSpc>
                <a:spcPct val="100000"/>
              </a:lnSpc>
              <a:spcBef>
                <a:spcPts val="400"/>
              </a:spcBef>
              <a:buSzTx/>
              <a:buNone/>
              <a:defRPr sz="22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int * int * int	vs. 	 (int * int) * int	vs.	 int * (int * int)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1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值绑定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值绑定</a:t>
            </a:r>
          </a:p>
        </p:txBody>
      </p:sp>
      <p:sp>
        <p:nvSpPr>
          <p:cNvPr id="99" name="【x1:v1, ..., xk:vk 】：表示值绑定(value bindings)的集合…"/>
          <p:cNvSpPr txBox="1">
            <a:spLocks noGrp="1"/>
          </p:cNvSpPr>
          <p:nvPr>
            <p:ph type="body" idx="4294967295"/>
          </p:nvPr>
        </p:nvSpPr>
        <p:spPr>
          <a:xfrm>
            <a:off x="808037" y="1525587"/>
            <a:ext cx="11093451" cy="43751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4465" lvl="1" indent="-164465" defTabSz="657860">
              <a:lnSpc>
                <a:spcPct val="100000"/>
              </a:lnSpc>
              <a:spcBef>
                <a:spcPts val="700"/>
              </a:spcBef>
              <a:defRPr sz="23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【</a:t>
            </a:r>
            <a:r>
              <a:t>x</a:t>
            </a:r>
            <a:r>
              <a:rPr baseline="-32000"/>
              <a:t>1</a:t>
            </a:r>
            <a:r>
              <a:t>:v</a:t>
            </a:r>
            <a:r>
              <a:rPr baseline="-32000"/>
              <a:t>1</a:t>
            </a:r>
            <a:r>
              <a:t>, ..., x</a:t>
            </a:r>
            <a:r>
              <a:rPr baseline="-32000"/>
              <a:t>k</a:t>
            </a:r>
            <a:r>
              <a:t>:v</a:t>
            </a:r>
            <a:r>
              <a:rPr baseline="-32000"/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】：表示值绑定</a:t>
            </a:r>
            <a:r>
              <a:t>(value bindings)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的集合</a:t>
            </a:r>
          </a:p>
          <a:p>
            <a:pPr marL="164465" lvl="1" indent="-164465" defTabSz="657860">
              <a:lnSpc>
                <a:spcPct val="100000"/>
              </a:lnSpc>
              <a:spcBef>
                <a:spcPts val="300"/>
              </a:spcBef>
              <a:buSzTx/>
              <a:buNone/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x, x</a:t>
            </a:r>
            <a:r>
              <a:rPr sz="2305" baseline="-32000"/>
              <a:t>1</a:t>
            </a:r>
            <a:r>
              <a:t>, ... 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表示变量 </a:t>
            </a:r>
            <a:r>
              <a:t>(Variables)</a:t>
            </a:r>
            <a:br/>
            <a:r>
              <a:t>	v, v</a:t>
            </a:r>
            <a:r>
              <a:rPr sz="2305" baseline="-32000"/>
              <a:t>1</a:t>
            </a:r>
            <a:r>
              <a:t>, ...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表示值 </a:t>
            </a:r>
            <a:r>
              <a:t>((syntactic) </a:t>
            </a:r>
            <a:r>
              <a:rPr>
                <a:solidFill>
                  <a:srgbClr val="0033CC"/>
                </a:solidFill>
              </a:rPr>
              <a:t>V</a:t>
            </a:r>
            <a:r>
              <a:t>alues)</a:t>
            </a:r>
            <a:br/>
            <a:r>
              <a:t>	e, e</a:t>
            </a:r>
            <a:r>
              <a:rPr sz="2305" baseline="-32000"/>
              <a:t>1</a:t>
            </a:r>
            <a:r>
              <a:t>, ... : 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表示表达式 </a:t>
            </a:r>
            <a:r>
              <a:t>(</a:t>
            </a:r>
            <a:r>
              <a:rPr>
                <a:solidFill>
                  <a:srgbClr val="0033CC"/>
                </a:solidFill>
              </a:rPr>
              <a:t>E</a:t>
            </a:r>
            <a:r>
              <a:t>xpressions)</a:t>
            </a:r>
            <a:br/>
            <a:r>
              <a:t>	t, t</a:t>
            </a:r>
            <a:r>
              <a:rPr sz="2305" baseline="-32000"/>
              <a:t>1</a:t>
            </a:r>
            <a:r>
              <a:t>, ...   :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表示类型 </a:t>
            </a:r>
            <a:r>
              <a:t>(</a:t>
            </a:r>
            <a:r>
              <a:rPr>
                <a:solidFill>
                  <a:srgbClr val="0033CC"/>
                </a:solidFill>
              </a:rPr>
              <a:t>T</a:t>
            </a:r>
            <a:r>
              <a:t>ypes)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可终止状态</a:t>
            </a:r>
            <a:r>
              <a:t>(Termination):	</a:t>
            </a:r>
            <a:br/>
            <a:r>
              <a:t>	e ↓ 	when  ∃v.  e =&gt;* v</a:t>
            </a:r>
          </a:p>
          <a:p>
            <a:pPr marL="164465" indent="-164465" defTabSz="657860">
              <a:spcBef>
                <a:spcPts val="700"/>
              </a:spcBef>
              <a:defRPr sz="72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 marL="164465" indent="-164465" defTabSz="657860">
              <a:spcBef>
                <a:spcPts val="7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不可终止状态</a:t>
            </a:r>
            <a:r>
              <a:t>(Non-termination): </a:t>
            </a:r>
            <a:br/>
            <a:r>
              <a:t>	e ↑</a:t>
            </a:r>
            <a:br/>
            <a:endParaRPr/>
          </a:p>
        </p:txBody>
      </p:sp>
      <p:sp>
        <p:nvSpPr>
          <p:cNvPr id="100" name="TYPE SAFETY…"/>
          <p:cNvSpPr txBox="1"/>
          <p:nvPr/>
        </p:nvSpPr>
        <p:spPr>
          <a:xfrm>
            <a:off x="6354762" y="4168775"/>
            <a:ext cx="5429251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t>TYPE SAFETY</a:t>
            </a:r>
          </a:p>
          <a:p>
            <a:pPr marL="457200" indent="-457200">
              <a:buSzPct val="100000"/>
              <a:buFont typeface="Arial" panose="020B0604020202090204"/>
              <a:buChar char="•"/>
              <a:defRPr sz="2800" b="1">
                <a:solidFill>
                  <a:srgbClr val="FF0000"/>
                </a:solidFill>
                <a:latin typeface="Arial Narrow" panose="020B0606020202030204"/>
                <a:ea typeface="Arial Narrow" panose="020B0606020202030204"/>
                <a:cs typeface="Arial Narrow" panose="020B0606020202030204"/>
                <a:sym typeface="Arial Narrow" panose="020B060602020203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严格类型检查，</a:t>
            </a:r>
            <a:r>
              <a:t>well-typed</a:t>
            </a:r>
            <a:r>
              <a:rPr b="0">
                <a:latin typeface="黑体"/>
                <a:ea typeface="黑体"/>
                <a:cs typeface="黑体"/>
                <a:sym typeface="黑体"/>
              </a:rPr>
              <a:t>特性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build="p" animBg="1" advAuto="0"/>
      <p:bldP spid="10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上节课内容回顾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上节课内容回顾</a:t>
            </a:r>
          </a:p>
        </p:txBody>
      </p:sp>
      <p:sp>
        <p:nvSpPr>
          <p:cNvPr id="24" name="• 数据类型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11633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数据类型：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800">
                <a:latin typeface="黑体"/>
                <a:ea typeface="黑体"/>
                <a:cs typeface="黑体"/>
                <a:sym typeface="黑体"/>
              </a:rPr>
              <a:t>基础类型</a:t>
            </a:r>
            <a:r>
              <a:rPr sz="2800"/>
              <a:t>(int, real, bool…)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元组</a:t>
            </a:r>
            <a:r>
              <a:t>(tuple types with *) 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</a:t>
            </a:r>
            <a:r>
              <a:t>(function types with -&gt;)</a:t>
            </a:r>
          </a:p>
          <a:p>
            <a:pPr marL="0" indent="0"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(lists)</a:t>
            </a:r>
          </a:p>
          <a:p>
            <a:pPr marL="0" indent="0">
              <a:buSzTx/>
              <a:buNone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表达式：表达式求值的结果为一个值</a:t>
            </a:r>
            <a:r>
              <a:rPr sz="2800"/>
              <a:t>(if it terminates)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像" descr="图像"/>
          <p:cNvPicPr>
            <a:picLocks noChangeAspect="1"/>
          </p:cNvPicPr>
          <p:nvPr/>
        </p:nvPicPr>
        <p:blipFill>
          <a:blip r:embed="rId2"/>
          <a:srcRect t="23330"/>
          <a:stretch>
            <a:fillRect/>
          </a:stretch>
        </p:blipFill>
        <p:spPr>
          <a:xfrm>
            <a:off x="3124787" y="2001436"/>
            <a:ext cx="6554658" cy="35611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3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2"/>
          <a:srcRect t="25913"/>
          <a:stretch>
            <a:fillRect/>
          </a:stretch>
        </p:blipFill>
        <p:spPr>
          <a:xfrm>
            <a:off x="2839232" y="1861165"/>
            <a:ext cx="7146489" cy="3739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像" descr="图像"/>
          <p:cNvPicPr>
            <a:picLocks noChangeAspect="1"/>
          </p:cNvPicPr>
          <p:nvPr/>
        </p:nvPicPr>
        <p:blipFill>
          <a:blip r:embed="rId2"/>
          <a:srcRect t="26727"/>
          <a:stretch>
            <a:fillRect/>
          </a:stretch>
        </p:blipFill>
        <p:spPr>
          <a:xfrm>
            <a:off x="2491240" y="2098809"/>
            <a:ext cx="8043546" cy="36288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9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2"/>
          <a:srcRect t="22080"/>
          <a:stretch>
            <a:fillRect/>
          </a:stretch>
        </p:blipFill>
        <p:spPr>
          <a:xfrm>
            <a:off x="3012438" y="1690846"/>
            <a:ext cx="6676385" cy="38387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  <p:sp>
        <p:nvSpPr>
          <p:cNvPr id="2" name="矩形 1"/>
          <p:cNvSpPr/>
          <p:nvPr/>
        </p:nvSpPr>
        <p:spPr>
          <a:xfrm>
            <a:off x="5951855" y="1691005"/>
            <a:ext cx="4263390" cy="106108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图像" descr="图像"/>
          <p:cNvPicPr>
            <a:picLocks noChangeAspect="1"/>
          </p:cNvPicPr>
          <p:nvPr/>
        </p:nvPicPr>
        <p:blipFill>
          <a:blip r:embed="rId2"/>
          <a:srcRect t="22456"/>
          <a:stretch>
            <a:fillRect/>
          </a:stretch>
        </p:blipFill>
        <p:spPr>
          <a:xfrm>
            <a:off x="2393927" y="1690688"/>
            <a:ext cx="7178024" cy="40711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" name="表达式推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表达式推导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06" y="603224"/>
            <a:ext cx="6895940" cy="54419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求值符号的使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求值符号的使用</a:t>
            </a:r>
          </a:p>
        </p:txBody>
      </p:sp>
      <p:sp>
        <p:nvSpPr>
          <p:cNvPr id="120" name="e =&gt; e’ 一次推导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497012"/>
            <a:ext cx="4819650" cy="17033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=&gt;*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有限次推导</a:t>
            </a:r>
          </a:p>
          <a:p>
            <a:pPr marL="114300" indent="-114300" defTabSz="457200">
              <a:spcBef>
                <a:spcPts val="500"/>
              </a:spcBef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 =&gt;</a:t>
            </a:r>
            <a:r>
              <a:rPr baseline="28000"/>
              <a:t>+</a:t>
            </a:r>
            <a:r>
              <a:t> e’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至少一次推导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br>
              <a:rPr>
                <a:latin typeface="黑体"/>
                <a:ea typeface="黑体"/>
                <a:cs typeface="黑体"/>
                <a:sym typeface="黑体"/>
              </a:rPr>
            </a:br>
            <a:endParaRPr>
              <a:latin typeface="黑体"/>
              <a:ea typeface="黑体"/>
              <a:cs typeface="黑体"/>
              <a:sym typeface="黑体"/>
            </a:endParaRPr>
          </a:p>
        </p:txBody>
      </p:sp>
      <p:sp>
        <p:nvSpPr>
          <p:cNvPr id="121" name="如：fun f(x:int):int = f x…"/>
          <p:cNvSpPr txBox="1"/>
          <p:nvPr/>
        </p:nvSpPr>
        <p:spPr>
          <a:xfrm>
            <a:off x="833437" y="3392487"/>
            <a:ext cx="4995863" cy="609973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rPr>
                <a:solidFill>
                  <a:srgbClr val="0033CC"/>
                </a:solidFill>
              </a:rPr>
              <a:t>fun f(x:int):int = f x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f 0 =&gt;</a:t>
            </a:r>
            <a:r>
              <a:rPr baseline="30000"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000000"/>
                </a:solidFill>
              </a:rPr>
              <a:t> (fn x =&gt; f x) 0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[x:0] f x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	     =&gt;* f 0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因此：</a:t>
            </a:r>
            <a:r>
              <a:t>f 0 =&gt;</a:t>
            </a:r>
            <a:r>
              <a:rPr baseline="30000"/>
              <a:t>+</a:t>
            </a:r>
            <a:r>
              <a:t> f 0</a:t>
            </a:r>
            <a:br/>
            <a:r>
              <a:t>		   (f 0) ↑</a:t>
            </a:r>
            <a:br/>
            <a:br/>
            <a:br/>
            <a:br/>
            <a:br/>
            <a:br/>
            <a:endParaRPr/>
          </a:p>
        </p:txBody>
      </p:sp>
      <p:sp>
        <p:nvSpPr>
          <p:cNvPr id="122" name="=&gt;和=&gt;*可以精确反映程序行为…"/>
          <p:cNvSpPr txBox="1"/>
          <p:nvPr/>
        </p:nvSpPr>
        <p:spPr>
          <a:xfrm>
            <a:off x="5829300" y="1497012"/>
            <a:ext cx="6115050" cy="433050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=&gt;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t>=&gt;*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可以精确反映程序行为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某些时候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计算顺序可以忽略</a:t>
            </a:r>
            <a:r>
              <a:t>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33CC"/>
                </a:solidFill>
              </a:defRPr>
            </a:pPr>
            <a:r>
              <a:t>For all e</a:t>
            </a:r>
            <a:r>
              <a:rPr baseline="-25000"/>
              <a:t>1</a:t>
            </a:r>
            <a:r>
              <a:t>, e</a:t>
            </a:r>
            <a:r>
              <a:rPr baseline="-25000"/>
              <a:t>2</a:t>
            </a:r>
            <a:r>
              <a:t> : int and all v:int</a:t>
            </a:r>
            <a:br/>
            <a:r>
              <a:t>if e</a:t>
            </a:r>
            <a:r>
              <a:rPr baseline="-25000"/>
              <a:t>1</a:t>
            </a:r>
            <a:r>
              <a:t> + e</a:t>
            </a:r>
            <a:r>
              <a:rPr baseline="-25000"/>
              <a:t>2</a:t>
            </a:r>
            <a:r>
              <a:t> =&gt;* v then e</a:t>
            </a:r>
            <a:r>
              <a:rPr baseline="-25000"/>
              <a:t>2</a:t>
            </a:r>
            <a:r>
              <a:t> + e</a:t>
            </a:r>
            <a:r>
              <a:rPr baseline="-25000"/>
              <a:t>1</a:t>
            </a:r>
            <a:r>
              <a:t> =&gt;* v</a:t>
            </a:r>
            <a:br/>
            <a:br/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此时</a:t>
            </a:r>
            <a:r>
              <a:rPr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,</a:t>
            </a:r>
            <a:r>
              <a:rPr>
                <a:solidFill>
                  <a:srgbClr val="000000"/>
                </a:solidFill>
                <a:latin typeface="黑体"/>
                <a:ea typeface="黑体"/>
                <a:cs typeface="黑体"/>
                <a:sym typeface="黑体"/>
              </a:rPr>
              <a:t>我们关注计算结果多于计算过程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build="p" animBg="1" advAuto="0"/>
      <p:bldP spid="121" grpId="2" build="p" bldLvl="5" animBg="1" advAuto="0"/>
      <p:bldP spid="122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主要内容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主要内容</a:t>
            </a:r>
          </a:p>
        </p:txBody>
      </p:sp>
      <p:sp>
        <p:nvSpPr>
          <p:cNvPr id="125" name="代码说明  (Specifications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		(Specifications)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程序证明</a:t>
            </a:r>
            <a:r>
              <a:t>		(proofs)</a:t>
            </a:r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  <a:r>
              <a:t>	(Asymptotic runtime)</a:t>
            </a:r>
            <a:endParaRPr sz="1100"/>
          </a:p>
          <a:p>
            <a:pPr>
              <a:lnSpc>
                <a:spcPct val="150000"/>
              </a:lnSpc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t>		(Recurrence relations)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代码说明(Specific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</a:t>
            </a:r>
            <a:r>
              <a:t>(Specifications)</a:t>
            </a:r>
          </a:p>
        </p:txBody>
      </p:sp>
      <p:sp>
        <p:nvSpPr>
          <p:cNvPr id="128" name="函数定义前，用注释信息描述函数功能，形如(* comments*) ：…"/>
          <p:cNvSpPr txBox="1">
            <a:spLocks noGrp="1"/>
          </p:cNvSpPr>
          <p:nvPr>
            <p:ph type="body" idx="4294967295"/>
          </p:nvPr>
        </p:nvSpPr>
        <p:spPr>
          <a:xfrm>
            <a:off x="293687" y="1825624"/>
            <a:ext cx="11749088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函数定义前，用注释信息描述函数功能，形如</a:t>
            </a:r>
            <a:r>
              <a:t>(* comments*)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 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函数名字和类型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类型定义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REQUIRES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：参数说明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明确参数范围</a:t>
            </a:r>
            <a:r>
              <a:rPr>
                <a:solidFill>
                  <a:srgbClr val="0033CC"/>
                </a:solidFill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ENSURES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：函数在有效参数范围内的执行结果  </a:t>
            </a:r>
            <a:r>
              <a:rPr>
                <a:solidFill>
                  <a:srgbClr val="0033CC"/>
                </a:solidFill>
              </a:rPr>
              <a:t>(</a:t>
            </a:r>
            <a:r>
              <a:rPr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rPr>
              <a:t>函数功能</a:t>
            </a:r>
            <a:r>
              <a:rPr>
                <a:solidFill>
                  <a:srgbClr val="0033CC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范例1：函数ev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1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eval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1" name="fun eval ([ ]:int list) : int = 0 | eval (d::L) = d + 10 * (eval L);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eval ([ ]:int list) : int = 0</a:t>
            </a:r>
            <a:br>
              <a:rPr b="0"/>
            </a:br>
            <a:r>
              <a:rPr b="0"/>
              <a:t>| eval (d::L) = d + 10 * (eval L);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 marL="0" indent="0" defTabSz="603250">
              <a:spcBef>
                <a:spcPts val="600"/>
              </a:spcBef>
              <a:buSzTx/>
              <a:buNone/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(* eval : int list -&gt; int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		*)</a:t>
            </a:r>
            <a:br>
              <a:rPr sz="2110"/>
            </a:br>
            <a:r>
              <a:rPr sz="2110"/>
              <a:t>(*    every integer in L is a decimal digit 		   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105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eval(L) evaluates to a non-negative integer *)</a:t>
            </a:r>
            <a:br>
              <a:rPr sz="2110"/>
            </a:br>
            <a:br>
              <a:rPr sz="2110"/>
            </a:b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build="p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表(List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</a:t>
            </a:r>
            <a:r>
              <a:t>(List)</a:t>
            </a:r>
          </a:p>
        </p:txBody>
      </p:sp>
      <p:sp>
        <p:nvSpPr>
          <p:cNvPr id="27" name="相同类型元素的有限序列…"/>
          <p:cNvSpPr txBox="1">
            <a:spLocks noGrp="1"/>
          </p:cNvSpPr>
          <p:nvPr>
            <p:ph type="body" sz="quarter" idx="4294967295"/>
          </p:nvPr>
        </p:nvSpPr>
        <p:spPr>
          <a:xfrm>
            <a:off x="3689350" y="501650"/>
            <a:ext cx="7292975" cy="10525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相同类型元素的有限序列</a:t>
            </a:r>
          </a:p>
          <a:p>
            <a:pPr marL="203200" indent="-203200" defTabSz="813435">
              <a:spcBef>
                <a:spcPts val="800"/>
              </a:spcBef>
              <a:defRPr sz="249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元素可以重复出现，其顺序是有意义的</a:t>
            </a:r>
          </a:p>
        </p:txBody>
      </p:sp>
      <p:sp>
        <p:nvSpPr>
          <p:cNvPr id="28" name="• [1, 3, 2, 1, 21+21] : int list…"/>
          <p:cNvSpPr txBox="1"/>
          <p:nvPr/>
        </p:nvSpPr>
        <p:spPr>
          <a:xfrm>
            <a:off x="6705600" y="1917700"/>
            <a:ext cx="5016500" cy="29246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3, 2, 1, 21+21] : int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[true, false, true] : bool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[[1],[2, 3]] : (int list) list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 ] : int list, [ ] : bool list, ......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1::[2, 3] = [1, 2, 3]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[1, 2]@[3, 4] = [1, 2, 3, 4]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nil = [ ]</a:t>
            </a:r>
          </a:p>
        </p:txBody>
      </p:sp>
      <p:sp>
        <p:nvSpPr>
          <p:cNvPr id="29" name="表中元素可以为任意类型，但需具有相同类型…"/>
          <p:cNvSpPr txBox="1"/>
          <p:nvPr/>
        </p:nvSpPr>
        <p:spPr>
          <a:xfrm>
            <a:off x="450850" y="2517775"/>
            <a:ext cx="4684713" cy="22250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表中元素可以为任意类型，但需具有相同类型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表可以嵌套使用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表为多态类型</a:t>
            </a:r>
          </a:p>
        </p:txBody>
      </p:sp>
      <p:sp>
        <p:nvSpPr>
          <p:cNvPr id="30" name="表的基本函数：…"/>
          <p:cNvSpPr txBox="1"/>
          <p:nvPr/>
        </p:nvSpPr>
        <p:spPr>
          <a:xfrm>
            <a:off x="866775" y="5338762"/>
            <a:ext cx="10115550" cy="1652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90204"/>
              <a:buChar char="•"/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表的基本函数：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::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追加元素</a:t>
            </a:r>
            <a:r>
              <a:t>), @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连接表</a:t>
            </a:r>
            <a:r>
              <a:t>), null 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空表测试</a:t>
            </a:r>
            <a:r>
              <a:t>), hd(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返回表头元素</a:t>
            </a:r>
            <a:r>
              <a:t>), tl(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返回非空表的表尾</a:t>
            </a:r>
            <a:r>
              <a:t>), length(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返回表长</a:t>
            </a:r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2" animBg="1" advAuto="0"/>
      <p:bldP spid="29" grpId="1" animBg="1" advAuto="0"/>
      <p:bldP spid="30" grpId="3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范例2：函数decimal的说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范例</a:t>
            </a:r>
            <a:r>
              <a:t>2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：函数</a:t>
            </a:r>
            <a:r>
              <a:t>decimal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的说明</a:t>
            </a:r>
          </a:p>
        </p:txBody>
      </p:sp>
      <p:sp>
        <p:nvSpPr>
          <p:cNvPr id="134" name="fun decimal (n:int) : int list =    if n&lt;10  then [n]   else (n mod 10) :: decimal (n div 10);…"/>
          <p:cNvSpPr txBox="1">
            <a:spLocks noGrp="1"/>
          </p:cNvSpPr>
          <p:nvPr>
            <p:ph type="body" idx="4294967295"/>
          </p:nvPr>
        </p:nvSpPr>
        <p:spPr>
          <a:xfrm>
            <a:off x="838200" y="17113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03250">
              <a:spcBef>
                <a:spcPts val="600"/>
              </a:spcBef>
              <a:buSzTx/>
              <a:buNone/>
              <a:defRPr sz="2110" b="1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</a:t>
            </a:r>
            <a:r>
              <a:t>if</a:t>
            </a:r>
            <a:r>
              <a:rPr b="0"/>
              <a:t> n&lt;10 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	</a:t>
            </a:r>
            <a:r>
              <a:t>else</a:t>
            </a:r>
            <a:r>
              <a:rPr b="0"/>
              <a:t> (n mod 10) :: decimal (n div 10);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92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>
                <a:solidFill>
                  <a:srgbClr val="0033CC"/>
                </a:solidFill>
              </a:rPr>
            </a:br>
            <a:br>
              <a:rPr sz="2110">
                <a:solidFill>
                  <a:srgbClr val="0033CC"/>
                </a:solidFill>
              </a:rPr>
            </a:br>
            <a:r>
              <a:rPr sz="2110"/>
              <a:t>(* decimal : int -&gt; int list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REQUIRES: n &gt;= 0 	*)</a:t>
            </a:r>
          </a:p>
          <a:p>
            <a:pPr marL="0" indent="0" defTabSz="603250">
              <a:spcBef>
                <a:spcPts val="600"/>
              </a:spcBef>
              <a:buSzTx/>
              <a:buNone/>
              <a:defRPr sz="5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br>
              <a:rPr sz="2110"/>
            </a:br>
            <a:r>
              <a:rPr sz="2110"/>
              <a:t>(* ENSURES: 			*)</a:t>
            </a:r>
            <a:br>
              <a:rPr sz="2110"/>
            </a:br>
            <a:r>
              <a:rPr sz="2110"/>
              <a:t>(*    decimal(n) evaluates to a list L of decimal digits, *)</a:t>
            </a:r>
            <a:br>
              <a:rPr sz="2110"/>
            </a:br>
            <a:r>
              <a:rPr sz="2110"/>
              <a:t>(*        such that eval(L) = n *)</a:t>
            </a:r>
            <a:br>
              <a:rPr sz="2110"/>
            </a:br>
            <a:br>
              <a:rPr sz="2110"/>
            </a:br>
            <a:endParaRPr sz="211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代码说明的作用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代码说明的作用</a:t>
            </a:r>
          </a:p>
        </p:txBody>
      </p:sp>
      <p:sp>
        <p:nvSpPr>
          <p:cNvPr id="137" name="确保函数行为的正确性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确保函数行为的正确性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r>
              <a:t>确保在允许的参数范围内能得到正确的结果</a:t>
            </a:r>
          </a:p>
          <a:p>
            <a:pPr>
              <a:lnSpc>
                <a:spcPct val="150000"/>
              </a:lnSpc>
              <a:defRPr sz="3200">
                <a:latin typeface="黑体"/>
                <a:ea typeface="黑体"/>
                <a:cs typeface="黑体"/>
                <a:sym typeface="黑体"/>
              </a:defRPr>
            </a:pPr>
            <a:endParaRPr/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如何证明函数能按说明的内容正确的执行？</a:t>
            </a:r>
          </a:p>
          <a:p>
            <a:pPr marL="228600" lvl="1" indent="228600">
              <a:lnSpc>
                <a:spcPct val="150000"/>
              </a:lnSpc>
              <a:spcBef>
                <a:spcPts val="500"/>
              </a:spcBef>
              <a:buSzTx/>
              <a:buNone/>
              <a:defRPr sz="32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		——程序正确性证明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build="p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程序正确性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程序正确性证明</a:t>
            </a:r>
          </a:p>
        </p:txBody>
      </p:sp>
      <p:sp>
        <p:nvSpPr>
          <p:cNvPr id="140" name="基于等式或推导的方式进行数学证明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203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基于等式或推导的方式进行数学证明</a:t>
            </a:r>
          </a:p>
          <a:p>
            <a:pPr marL="198755" indent="-198755" defTabSz="795020">
              <a:lnSpc>
                <a:spcPct val="100000"/>
              </a:lnSpc>
              <a:spcBef>
                <a:spcPts val="800"/>
              </a:spcBef>
              <a:defRPr sz="2785">
                <a:latin typeface="黑体"/>
                <a:ea typeface="黑体"/>
                <a:cs typeface="黑体"/>
                <a:sym typeface="黑体"/>
              </a:defRPr>
            </a:pPr>
            <a:r>
              <a:t>程序结构作为指导：</a:t>
            </a:r>
          </a:p>
        </p:txBody>
      </p:sp>
      <p:graphicFrame>
        <p:nvGraphicFramePr>
          <p:cNvPr id="141" name="表格"/>
          <p:cNvGraphicFramePr/>
          <p:nvPr/>
        </p:nvGraphicFramePr>
        <p:xfrm>
          <a:off x="1531937" y="3348037"/>
          <a:ext cx="8128000" cy="2074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程序语法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黑体"/>
                          <a:ea typeface="黑体"/>
                          <a:cs typeface="黑体"/>
                          <a:sym typeface="黑体"/>
                        </a:rPr>
                        <a:t>推导</a:t>
                      </a:r>
                    </a:p>
                  </a:txBody>
                  <a:tcPr marL="45734" marR="45734" marT="45734" marB="45734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if-then-else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布尔分析</a:t>
                      </a:r>
                    </a:p>
                  </a:txBody>
                  <a:tcPr marL="45734" marR="45734" marT="45734" marB="45734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2"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 p of …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2800">
                          <a:latin typeface="黑体"/>
                          <a:ea typeface="黑体"/>
                          <a:cs typeface="黑体"/>
                          <a:sym typeface="黑体"/>
                        </a:defRPr>
                      </a:pPr>
                      <a:r>
                        <a:t>case分析</a:t>
                      </a:r>
                    </a:p>
                  </a:txBody>
                  <a:tcPr marL="45734" marR="45734" marT="45734" marB="45734" horzOverflow="overflow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fun f(x) = …f…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>
                          <a:latin typeface="黑体"/>
                          <a:ea typeface="黑体"/>
                          <a:cs typeface="黑体"/>
                          <a:sym typeface="黑体"/>
                        </a:rPr>
                        <a:t>归纳法</a:t>
                      </a:r>
                    </a:p>
                  </a:txBody>
                  <a:tcPr marL="45734" marR="45734" marT="45734" marB="45734" horzOverflow="overflow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animBg="1" advAuto="0"/>
      <p:bldP spid="141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归纳法(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17938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归纳法</a:t>
            </a:r>
            <a:r>
              <a:t>(Induction)</a:t>
            </a:r>
          </a:p>
        </p:txBody>
      </p:sp>
      <p:sp>
        <p:nvSpPr>
          <p:cNvPr id="144" name="常见的几种归纳法：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常见的几种归纳法：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 </a:t>
            </a:r>
            <a:r>
              <a:t>(simple (mathematical)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 </a:t>
            </a:r>
            <a:r>
              <a:t>(complete (strong)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 </a:t>
            </a:r>
            <a:r>
              <a:t>(structural induction)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良基归纳法 </a:t>
            </a:r>
            <a:r>
              <a:t>(well-founded induction)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build="p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简单归纳法(simple (mathematical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3151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简单归纳法</a:t>
            </a:r>
            <a:r>
              <a:rPr dirty="0">
                <a:latin typeface="黑体"/>
                <a:ea typeface="黑体"/>
                <a:cs typeface="黑体"/>
              </a:rPr>
              <a:t>(simple (mathematical) induction)</a:t>
            </a:r>
          </a:p>
        </p:txBody>
      </p:sp>
      <p:sp>
        <p:nvSpPr>
          <p:cNvPr id="147" name="证明对所有非负整数n，P(n)都成立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2133600"/>
            <a:ext cx="10515600" cy="336518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n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P(n)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(base case)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：证明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P(0)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			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3200" dirty="0">
                <a:latin typeface="黑体"/>
                <a:ea typeface="黑体"/>
                <a:cs typeface="黑体"/>
                <a:sym typeface="黑体"/>
              </a:rPr>
              <a:t>推导过程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(inductive step)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：</a:t>
            </a:r>
            <a:br>
              <a:rPr sz="3200" dirty="0">
                <a:latin typeface="黑体"/>
                <a:ea typeface="黑体"/>
                <a:cs typeface="黑体"/>
                <a:sym typeface="黑体"/>
              </a:rPr>
            </a:b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     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假设对任意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k(≥</a:t>
            </a:r>
            <a:r>
              <a:rPr sz="3200" dirty="0">
                <a:latin typeface="黑体"/>
                <a:ea typeface="黑体"/>
                <a:cs typeface="黑体"/>
                <a:sym typeface="宋体"/>
              </a:rPr>
              <a:t>0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成立，则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P(k+1)</a:t>
            </a:r>
            <a:r>
              <a:rPr sz="3200" dirty="0">
                <a:latin typeface="黑体"/>
                <a:ea typeface="黑体"/>
                <a:cs typeface="黑体"/>
                <a:sym typeface="黑体"/>
              </a:rPr>
              <a:t>也成立</a:t>
            </a:r>
            <a:r>
              <a:rPr sz="3200" dirty="0">
                <a:latin typeface="黑体"/>
                <a:ea typeface="黑体"/>
                <a:cs typeface="黑体"/>
                <a:sym typeface="Calibri Light"/>
              </a:rPr>
              <a:t>	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50" name="fun f(x:int):int =  if x=0 then 1 else f(x-1) + 1     (* REQUIRES x ≥0 *)     (* ENSURES f(x) = x+1 *)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fun f(x:int):int =</a:t>
            </a:r>
            <a:br/>
            <a:r>
              <a:t>	</a:t>
            </a:r>
            <a:r>
              <a:rPr b="1"/>
              <a:t>if</a:t>
            </a:r>
            <a:r>
              <a:t> x=0 </a:t>
            </a:r>
            <a:r>
              <a:rPr b="1"/>
              <a:t>then</a:t>
            </a:r>
            <a:r>
              <a:t> 1 </a:t>
            </a:r>
            <a:r>
              <a:rPr b="1"/>
              <a:t>else</a:t>
            </a:r>
            <a:r>
              <a:t> f(x-1) + 1</a:t>
            </a:r>
            <a:br/>
            <a:r>
              <a:t>    </a:t>
            </a:r>
            <a:r>
              <a:rPr sz="2465">
                <a:solidFill>
                  <a:srgbClr val="000000"/>
                </a:solidFill>
              </a:rPr>
              <a:t>(* REQUIRES x ≥0 *)</a:t>
            </a:r>
            <a:br>
              <a:rPr sz="2465">
                <a:solidFill>
                  <a:srgbClr val="000000"/>
                </a:solidFill>
              </a:rPr>
            </a:br>
            <a:r>
              <a:rPr sz="2465">
                <a:solidFill>
                  <a:srgbClr val="000000"/>
                </a:solidFill>
              </a:rPr>
              <a:t>    (* ENSURES f(x) = x+1 *)</a:t>
            </a:r>
            <a:br>
              <a:rPr sz="2465">
                <a:solidFill>
                  <a:srgbClr val="000000"/>
                </a:solidFill>
              </a:rPr>
            </a:br>
            <a:endParaRPr sz="2465">
              <a:solidFill>
                <a:srgbClr val="000000"/>
              </a:solidFill>
            </a:endParaRPr>
          </a:p>
          <a:p>
            <a:pPr marL="0" indent="0" defTabSz="804545">
              <a:lnSpc>
                <a:spcPct val="150000"/>
              </a:lnSpc>
              <a:spcBef>
                <a:spcPts val="800"/>
              </a:spcBef>
              <a:buSzTx/>
              <a:buNone/>
              <a:defRPr sz="28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试证明：对所有整数 </a:t>
            </a:r>
            <a:r>
              <a:t>x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，当</a:t>
            </a:r>
            <a:r>
              <a:t>x≥0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时</a:t>
            </a:r>
            <a:r>
              <a:t>, f(x) = x+1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8" y="1766279"/>
            <a:ext cx="7590352" cy="44567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74" y="1664147"/>
            <a:ext cx="7278994" cy="49652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71" y="1431552"/>
            <a:ext cx="7178405" cy="50962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用简单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用简单归纳法证明</a:t>
            </a:r>
          </a:p>
        </p:txBody>
      </p:sp>
      <p:sp>
        <p:nvSpPr>
          <p:cNvPr id="162" name="fun eval ([ ]:int list) : int = 0    | eval (d::L) = d + 10 * (eval L); (size = length of argument list, decreases by 1)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539875"/>
            <a:ext cx="10515600" cy="2832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800">
              <a:spcBef>
                <a:spcPts val="700"/>
              </a:spcBef>
              <a:buSzTx/>
              <a:buNone/>
              <a:defRPr sz="24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eval ([ ]:int list) : int = 0</a:t>
            </a:r>
            <a:br>
              <a:rPr b="0" dirty="0"/>
            </a:br>
            <a:r>
              <a:rPr b="0" dirty="0"/>
              <a:t>   | eval (d::L) = d + 10 * (eval L);</a:t>
            </a:r>
            <a:br>
              <a:rPr b="0" dirty="0"/>
            </a:br>
            <a:r>
              <a:rPr sz="2100" b="0" dirty="0">
                <a:solidFill>
                  <a:srgbClr val="000000"/>
                </a:solidFill>
              </a:rPr>
              <a:t>(size = length of argument list, decreases by 1)</a:t>
            </a:r>
          </a:p>
          <a:p>
            <a:pPr marL="0" indent="0" defTabSz="685800">
              <a:spcBef>
                <a:spcPts val="700"/>
              </a:spcBef>
              <a:buSzTx/>
              <a:buNone/>
              <a:defRPr sz="1500"/>
            </a:pPr>
            <a:br>
              <a:rPr sz="2100" dirty="0"/>
            </a:br>
            <a:r>
              <a:rPr sz="2400"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sz="2400" dirty="0"/>
              <a:t>L:int list</a:t>
            </a:r>
            <a:r>
              <a:rPr sz="2400" dirty="0">
                <a:latin typeface="宋体"/>
                <a:ea typeface="宋体"/>
                <a:cs typeface="宋体"/>
                <a:sym typeface="宋体"/>
              </a:rPr>
              <a:t>，</a:t>
            </a:r>
            <a:br>
              <a:rPr sz="2400" dirty="0">
                <a:latin typeface="宋体"/>
                <a:ea typeface="宋体"/>
                <a:cs typeface="宋体"/>
                <a:sym typeface="宋体"/>
              </a:rPr>
            </a:br>
            <a:r>
              <a:rPr sz="2400" dirty="0"/>
              <a:t>                 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存在一个整数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 n</a:t>
            </a:r>
            <a:r>
              <a:rPr sz="2400" dirty="0">
                <a:latin typeface="黑体"/>
                <a:ea typeface="黑体"/>
                <a:cs typeface="黑体"/>
                <a:sym typeface="黑体"/>
              </a:rPr>
              <a:t>，使</a:t>
            </a:r>
            <a: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eval L =&gt;* n</a:t>
            </a: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br>
              <a:rPr sz="2400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sz="2400" dirty="0"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3" name="fun decimal (n:int) : int list =     if n&lt;10 then [n]         else (n mod 10) :: decimal (n div 10)"/>
          <p:cNvSpPr txBox="1"/>
          <p:nvPr/>
        </p:nvSpPr>
        <p:spPr>
          <a:xfrm>
            <a:off x="838200" y="4187664"/>
            <a:ext cx="8948738" cy="1971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t>fun</a:t>
            </a:r>
            <a:r>
              <a:rPr b="0"/>
              <a:t> decimal (n:int) : int list =</a:t>
            </a:r>
            <a:br>
              <a:rPr b="0"/>
            </a:br>
            <a:r>
              <a:rPr b="0"/>
              <a:t>    </a:t>
            </a:r>
            <a:r>
              <a:t>if</a:t>
            </a:r>
            <a:r>
              <a:rPr b="0"/>
              <a:t> n&lt;10 </a:t>
            </a:r>
            <a:r>
              <a:t>then</a:t>
            </a:r>
            <a:r>
              <a:rPr b="0"/>
              <a:t> [n]</a:t>
            </a:r>
            <a:br>
              <a:rPr b="0"/>
            </a:br>
            <a:r>
              <a:rPr b="0"/>
              <a:t>	       </a:t>
            </a:r>
            <a:r>
              <a:t>else</a:t>
            </a:r>
            <a:r>
              <a:rPr b="0"/>
              <a:t> (n mod 10) :: decimal (n div 10)</a:t>
            </a:r>
            <a:br>
              <a:rPr b="0"/>
            </a:br>
            <a:endParaRPr b="0"/>
          </a:p>
        </p:txBody>
      </p:sp>
      <p:sp>
        <p:nvSpPr>
          <p:cNvPr id="164" name="?为什么不能用？"/>
          <p:cNvSpPr txBox="1"/>
          <p:nvPr/>
        </p:nvSpPr>
        <p:spPr>
          <a:xfrm>
            <a:off x="8513762" y="3477418"/>
            <a:ext cx="2471738" cy="15875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FF0000"/>
                </a:solidFill>
                <a:latin typeface="华文隶书"/>
                <a:ea typeface="华文隶书"/>
                <a:cs typeface="华文隶书"/>
                <a:sym typeface="华文隶书"/>
              </a:defRPr>
            </a:pPr>
            <a:r>
              <a:t>?为什么不能用？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uiExpand="1" build="p" animBg="1" advAuto="0"/>
      <p:bldP spid="163" grpId="2" animBg="1" advAuto="0"/>
      <p:bldP spid="164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声明(Declaration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</a:t>
            </a:r>
            <a:r>
              <a:t>(Declarations)</a:t>
            </a:r>
          </a:p>
        </p:txBody>
      </p:sp>
      <p:sp>
        <p:nvSpPr>
          <p:cNvPr id="33" name="赋予某个对象一个名字，包括值、类型、签名、结构等"/>
          <p:cNvSpPr txBox="1">
            <a:spLocks noGrp="1"/>
          </p:cNvSpPr>
          <p:nvPr>
            <p:ph type="body" sz="quarter" idx="4294967295"/>
          </p:nvPr>
        </p:nvSpPr>
        <p:spPr>
          <a:xfrm>
            <a:off x="808037" y="1660525"/>
            <a:ext cx="10515601" cy="573088"/>
          </a:xfrm>
          <a:prstGeom prst="rect">
            <a:avLst/>
          </a:prstGeom>
        </p:spPr>
        <p:txBody>
          <a:bodyPr>
            <a:normAutofit/>
          </a:bodyPr>
          <a:lstStyle>
            <a:lvl1pPr marL="226060" indent="-226060" defTabSz="904875">
              <a:spcBef>
                <a:spcPts val="900"/>
              </a:spcBef>
              <a:defRPr sz="277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赋予某个对象一个名字，包括值、类型、签名、结构等</a:t>
            </a:r>
          </a:p>
        </p:txBody>
      </p:sp>
      <p:sp>
        <p:nvSpPr>
          <p:cNvPr id="34" name="函数的声明：…"/>
          <p:cNvSpPr txBox="1"/>
          <p:nvPr/>
        </p:nvSpPr>
        <p:spPr>
          <a:xfrm>
            <a:off x="979487" y="2501900"/>
            <a:ext cx="10802939" cy="203347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函数的声明：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函数名</a:t>
            </a:r>
            <a:r>
              <a:t>&gt; (&lt;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形式参数</a:t>
            </a:r>
            <a:r>
              <a:t>&gt;) :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结果类型</a:t>
            </a:r>
            <a:r>
              <a:t>&gt; = &lt;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函数体</a:t>
            </a:r>
            <a:r>
              <a:t>&gt;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例：</a:t>
            </a:r>
            <a:r>
              <a:t>fun divmod(x:int, y:int) : int*int = (x div y, x mod y)</a:t>
            </a:r>
          </a:p>
        </p:txBody>
      </p:sp>
      <p:sp>
        <p:nvSpPr>
          <p:cNvPr id="35" name="值的声明：…"/>
          <p:cNvSpPr txBox="1"/>
          <p:nvPr/>
        </p:nvSpPr>
        <p:spPr>
          <a:xfrm>
            <a:off x="979487" y="4630737"/>
            <a:ext cx="10172701" cy="21467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值的声明：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pi = 3.1415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val (q:int, r:int) = divmod(42, 5)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；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采用静态绑定方式</a:t>
            </a:r>
            <a:r>
              <a:t>——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重新声明不会损坏系统、库或程序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1" animBg="1" advAuto="0"/>
      <p:bldP spid="35" grpId="2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简单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简单归纳法的适用范围</a:t>
            </a:r>
          </a:p>
        </p:txBody>
      </p:sp>
      <p:sp>
        <p:nvSpPr>
          <p:cNvPr id="167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f(x)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rPr dirty="0"/>
              <a:t>f(y),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rPr dirty="0"/>
              <a:t>size(y)=size(x)-1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完全归纳法(complete (strong)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</a:t>
            </a:r>
            <a:r>
              <a:rPr sz="3600"/>
              <a:t>(complete (strong) induction)</a:t>
            </a:r>
          </a:p>
        </p:txBody>
      </p:sp>
      <p:sp>
        <p:nvSpPr>
          <p:cNvPr id="170" name="证明对所有非负整数n，P(n)都成立…"/>
          <p:cNvSpPr txBox="1">
            <a:spLocks noGrp="1"/>
          </p:cNvSpPr>
          <p:nvPr>
            <p:ph type="body" idx="4294967295"/>
          </p:nvPr>
        </p:nvSpPr>
        <p:spPr>
          <a:xfrm>
            <a:off x="838200" y="1539875"/>
            <a:ext cx="10515600" cy="41932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13105">
              <a:lnSpc>
                <a:spcPct val="150000"/>
              </a:lnSpc>
              <a:spcBef>
                <a:spcPts val="700"/>
              </a:spcBef>
              <a:buSzTx/>
              <a:buNone/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证明对所有非负整数</a:t>
            </a:r>
            <a:r>
              <a:t>n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都成立</a:t>
            </a:r>
          </a:p>
          <a:p>
            <a:pPr marL="0" indent="0" defTabSz="713105">
              <a:lnSpc>
                <a:spcPct val="150000"/>
              </a:lnSpc>
              <a:spcBef>
                <a:spcPts val="700"/>
              </a:spcBef>
              <a:defRPr sz="218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将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简化为</a:t>
            </a:r>
            <a:r>
              <a:t>k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个子问题：</a:t>
            </a:r>
            <a:r>
              <a:t> 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，且它们均成立时，可以利用</a:t>
            </a:r>
            <a:r>
              <a:t>{P(0), P(1), … , P(k-1)}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</a:t>
            </a:r>
            <a:r>
              <a:t>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也成立</a:t>
            </a:r>
          </a:p>
          <a:p>
            <a:pPr marL="534670" lvl="1" indent="-178435" defTabSz="713105">
              <a:lnSpc>
                <a:spcPct val="100000"/>
              </a:lnSpc>
              <a:spcBef>
                <a:spcPts val="300"/>
              </a:spcBef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如：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成立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	     P(3)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t> P(2)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 ……	  </a:t>
            </a:r>
          </a:p>
          <a:p>
            <a:pPr marL="178435" lvl="1" indent="178435" defTabSz="713105">
              <a:lnSpc>
                <a:spcPct val="100000"/>
              </a:lnSpc>
              <a:spcBef>
                <a:spcPts val="300"/>
              </a:spcBef>
              <a:buSzTx/>
              <a:buNone/>
              <a:defRPr sz="187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P(k)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可由</a:t>
            </a:r>
            <a:r>
              <a:t>P(0), P(1), … , P(k-1)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推导出来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完全归纳法的适用范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完全归纳法的适用范围</a:t>
            </a:r>
          </a:p>
        </p:txBody>
      </p:sp>
      <p:sp>
        <p:nvSpPr>
          <p:cNvPr id="173" name="适用于涉及自然数的递归函数…"/>
          <p:cNvSpPr txBox="1">
            <a:spLocks noGrp="1"/>
          </p:cNvSpPr>
          <p:nvPr>
            <p:ph type="body" idx="4294967295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 sz="3200">
                <a:solidFill>
                  <a:srgbClr val="7030A0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t>适用于涉及自然数的递归函数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参数为非负整数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defRPr sz="32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f(x)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的递归调用形如</a:t>
            </a:r>
            <a:r>
              <a:t>f(y),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且</a:t>
            </a:r>
            <a:r>
              <a:t>size(y)&lt;size(x)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952500" y="1536700"/>
            <a:ext cx="8948738" cy="483209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dirty="0"/>
              <a:t>fun</a:t>
            </a:r>
            <a:r>
              <a:rPr b="0" dirty="0"/>
              <a:t> decimal (n:int) : int list =</a:t>
            </a:r>
            <a:br>
              <a:rPr b="0" dirty="0"/>
            </a:br>
            <a:r>
              <a:rPr b="0" dirty="0"/>
              <a:t>    </a:t>
            </a:r>
            <a:r>
              <a:rPr dirty="0"/>
              <a:t>if</a:t>
            </a:r>
            <a:r>
              <a:rPr b="0" dirty="0"/>
              <a:t> n&lt;10 </a:t>
            </a:r>
            <a:r>
              <a:rPr dirty="0"/>
              <a:t>then</a:t>
            </a:r>
            <a:r>
              <a:rPr b="0" dirty="0"/>
              <a:t> [n]</a:t>
            </a:r>
            <a:br>
              <a:rPr b="0" dirty="0"/>
            </a:br>
            <a:r>
              <a:rPr b="0" dirty="0"/>
              <a:t>	       </a:t>
            </a:r>
            <a:r>
              <a:rPr dirty="0"/>
              <a:t>else</a:t>
            </a:r>
            <a:r>
              <a:rPr b="0" dirty="0"/>
              <a:t> (n mod 10) :: decimal (n div 10)</a:t>
            </a:r>
          </a:p>
          <a:p>
            <a:pPr>
              <a:defRPr sz="1000">
                <a:solidFill>
                  <a:srgbClr val="0033CC"/>
                </a:solidFill>
              </a:defRPr>
            </a:pPr>
            <a:r>
              <a:rPr dirty="0"/>
              <a:t>	</a:t>
            </a:r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dirty="0"/>
              <a:t>	(when n≥10,0≤n div 10 &lt;n )</a:t>
            </a: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endParaRPr lang="en-US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32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32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32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32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 sz="3200"/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试证明：对所有值 </a:t>
            </a:r>
            <a:r>
              <a:rPr dirty="0"/>
              <a:t>n:int (n≥0)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br>
              <a:rPr dirty="0">
                <a:latin typeface="黑体"/>
                <a:ea typeface="黑体"/>
                <a:cs typeface="黑体"/>
                <a:sym typeface="黑体"/>
              </a:rPr>
            </a:br>
            <a:r>
              <a:rPr dirty="0"/>
              <a:t>		eval (decimal n) = 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时，有</a:t>
            </a:r>
            <a:r>
              <a:rPr lang="en-US" altLang="zh-CN" dirty="0">
                <a:solidFill>
                  <a:schemeClr val="tx1"/>
                </a:solidFill>
              </a:rPr>
              <a:t>eval(decimal(m))=m,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要证明</a:t>
            </a:r>
            <a:r>
              <a:rPr lang="en-US" altLang="zh-CN" dirty="0">
                <a:solidFill>
                  <a:schemeClr val="tx1"/>
                </a:solidFill>
              </a:rPr>
              <a:t>eval (decimal m+1)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m+1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454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n=m+1, x = m mod 10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y= m div 10</a:t>
            </a:r>
            <a:endParaRPr lang="en-US" altLang="zh-CN" dirty="0"/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m+1) = eval((m+1 mod 10) :: decimal (m+1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x+1+10</a:t>
            </a:r>
            <a:r>
              <a:rPr lang="zh-CN" altLang="en-US" dirty="0"/>
              <a:t>*</a:t>
            </a:r>
            <a:r>
              <a:rPr lang="en-US" altLang="zh-CN" dirty="0"/>
              <a:t>eval ( decimal (m+1 div 10)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=x+1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m+1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用完全归纳法证明"/>
          <p:cNvSpPr txBox="1">
            <a:spLocks noGrp="1"/>
          </p:cNvSpPr>
          <p:nvPr>
            <p:ph type="title" idx="4294967295"/>
          </p:nvPr>
        </p:nvSpPr>
        <p:spPr>
          <a:xfrm>
            <a:off x="169069" y="9460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用完全归纳法证明</a:t>
            </a:r>
          </a:p>
        </p:txBody>
      </p:sp>
      <p:sp>
        <p:nvSpPr>
          <p:cNvPr id="176" name="fun decimal (n:int) : int list =     if n&lt;10 then [n]         else (n mod 10) :: decimal (n div 10)…"/>
          <p:cNvSpPr txBox="1"/>
          <p:nvPr/>
        </p:nvSpPr>
        <p:spPr>
          <a:xfrm>
            <a:off x="681315" y="1983075"/>
            <a:ext cx="10919012" cy="52197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sz="2800" dirty="0">
                <a:solidFill>
                  <a:schemeClr val="tx1"/>
                </a:solidFill>
              </a:rPr>
              <a:t>当</a:t>
            </a:r>
            <a:r>
              <a:rPr lang="en-US" altLang="zh-CN" sz="2800" dirty="0">
                <a:solidFill>
                  <a:schemeClr val="tx1"/>
                </a:solidFill>
              </a:rPr>
              <a:t>0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&lt;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10</a:t>
            </a:r>
            <a:r>
              <a:rPr lang="zh-CN" altLang="en-US" sz="2800" dirty="0">
                <a:solidFill>
                  <a:schemeClr val="tx1"/>
                </a:solidFill>
              </a:rPr>
              <a:t>时，</a:t>
            </a:r>
            <a:r>
              <a:rPr lang="en-US" altLang="zh-CN" sz="2800" dirty="0">
                <a:solidFill>
                  <a:schemeClr val="tx1"/>
                </a:solidFill>
              </a:rPr>
              <a:t>decimal(n)=[n],</a:t>
            </a:r>
            <a:r>
              <a:rPr lang="zh-CN" altLang="en-US" sz="2800" dirty="0">
                <a:solidFill>
                  <a:schemeClr val="tx1"/>
                </a:solidFill>
              </a:rPr>
              <a:t> 要证明</a:t>
            </a:r>
            <a:r>
              <a:rPr lang="en-US" altLang="zh-CN" sz="2800" dirty="0" err="1">
                <a:solidFill>
                  <a:schemeClr val="tx1"/>
                </a:solidFill>
              </a:rPr>
              <a:t>eval</a:t>
            </a:r>
            <a:r>
              <a:rPr lang="en-US" altLang="zh-CN" sz="2800" dirty="0">
                <a:solidFill>
                  <a:schemeClr val="tx1"/>
                </a:solidFill>
              </a:rPr>
              <a:t> (decimal n) =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1064419" y="1398300"/>
            <a:ext cx="8724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3200"/>
            </a:pP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对所有值 </a:t>
            </a:r>
            <a:r>
              <a:rPr lang="en-US" altLang="zh-CN" dirty="0" err="1"/>
              <a:t>n:int</a:t>
            </a:r>
            <a:r>
              <a:rPr lang="en-US" altLang="zh-CN" dirty="0"/>
              <a:t> (n≥0)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lang="en-US" altLang="zh-CN" dirty="0" err="1"/>
              <a:t>eval</a:t>
            </a:r>
            <a:r>
              <a:rPr lang="en-US" altLang="zh-CN" dirty="0"/>
              <a:t> (decimal n) = n</a:t>
            </a:r>
          </a:p>
        </p:txBody>
      </p:sp>
      <p:sp>
        <p:nvSpPr>
          <p:cNvPr id="5" name="fun decimal (n:int) : int list =     if n&lt;10 then [n]         else (n mod 10) :: decimal (n div 10)…"/>
          <p:cNvSpPr txBox="1"/>
          <p:nvPr/>
        </p:nvSpPr>
        <p:spPr>
          <a:xfrm>
            <a:off x="6435912" y="127660"/>
            <a:ext cx="6013076" cy="14763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sz="1800" dirty="0"/>
              <a:t>fun</a:t>
            </a:r>
            <a:r>
              <a:rPr sz="1800" b="0" dirty="0"/>
              <a:t> decimal (n:int) : int list =</a:t>
            </a:r>
            <a:br>
              <a:rPr sz="1800" b="0" dirty="0"/>
            </a:br>
            <a:r>
              <a:rPr sz="1800" b="0" dirty="0"/>
              <a:t>    </a:t>
            </a:r>
            <a:r>
              <a:rPr sz="1800" dirty="0"/>
              <a:t>if</a:t>
            </a:r>
            <a:r>
              <a:rPr sz="1800" b="0" dirty="0"/>
              <a:t> n&lt;10 </a:t>
            </a:r>
            <a:r>
              <a:rPr sz="1800" dirty="0"/>
              <a:t>then</a:t>
            </a:r>
            <a:r>
              <a:rPr sz="1800" b="0" dirty="0"/>
              <a:t> [n</a:t>
            </a:r>
            <a:r>
              <a:rPr lang="en-US" altLang="zh-CN" sz="1800" dirty="0"/>
              <a:t>]</a:t>
            </a:r>
            <a:r>
              <a:rPr sz="1800" b="0" dirty="0"/>
              <a:t> </a:t>
            </a:r>
            <a:r>
              <a:rPr sz="1800" dirty="0"/>
              <a:t>else</a:t>
            </a:r>
            <a:r>
              <a:rPr sz="1800" b="0" dirty="0"/>
              <a:t> (n mod 10) :: decimal (n div 10)</a:t>
            </a:r>
            <a:r>
              <a:rPr lang="en-US" altLang="zh-CN" sz="1800" dirty="0"/>
              <a:t>;</a:t>
            </a:r>
            <a:endParaRPr lang="en-US" sz="1800" dirty="0"/>
          </a:p>
          <a:p>
            <a:pPr>
              <a:defRPr sz="2800">
                <a:solidFill>
                  <a:srgbClr val="0033CC"/>
                </a:solidFill>
              </a:defRPr>
            </a:pPr>
            <a:r>
              <a:rPr lang="fr-FR" sz="1800" b="1" dirty="0">
                <a:solidFill>
                  <a:srgbClr val="0033CC"/>
                </a:solidFill>
                <a:sym typeface="Gill Sans" panose="020B0502020104020203"/>
              </a:rPr>
              <a:t>fun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([ ]: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list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) :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int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= 0</a:t>
            </a:r>
            <a:br>
              <a:rPr lang="fr-FR" sz="1800" dirty="0">
                <a:solidFill>
                  <a:srgbClr val="0033CC"/>
                </a:solidFill>
                <a:sym typeface="Gill Sans" panose="020B0502020104020203"/>
              </a:rPr>
            </a:b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  | 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(d::L) = d + 10 * (</a:t>
            </a:r>
            <a:r>
              <a:rPr lang="fr-FR" sz="1800" dirty="0" err="1">
                <a:solidFill>
                  <a:srgbClr val="0033CC"/>
                </a:solidFill>
                <a:sym typeface="Gill Sans" panose="020B0502020104020203"/>
              </a:rPr>
              <a:t>eval</a:t>
            </a:r>
            <a:r>
              <a:rPr lang="fr-FR" sz="1800" dirty="0">
                <a:solidFill>
                  <a:srgbClr val="0033CC"/>
                </a:solidFill>
                <a:sym typeface="Gill Sans" panose="020B0502020104020203"/>
              </a:rPr>
              <a:t> L);</a:t>
            </a:r>
            <a:endParaRPr sz="1800" dirty="0">
              <a:solidFill>
                <a:srgbClr val="0433FF"/>
              </a:solidFill>
              <a:ea typeface="Gill Sans" panose="020B0502020104020203"/>
              <a:cs typeface="Gill Sans" panose="020B0502020104020203"/>
              <a:sym typeface="Gill Sans" panose="020B0502020104020203"/>
            </a:endParaRPr>
          </a:p>
          <a:p>
            <a:pPr>
              <a:defRPr>
                <a:solidFill>
                  <a:srgbClr val="0433FF"/>
                </a:solidFill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800" dirty="0">
              <a:solidFill>
                <a:srgbClr val="0433FF"/>
              </a:solidFill>
              <a:latin typeface="Gill Sans" panose="020B0502020104020203"/>
              <a:ea typeface="Gill Sans" panose="020B0502020104020203"/>
              <a:cs typeface="Gill Sans" panose="020B0502020104020203"/>
              <a:sym typeface="Gill Sans" panose="020B0502020104020203"/>
            </a:endParaRPr>
          </a:p>
        </p:txBody>
      </p:sp>
      <p:sp>
        <p:nvSpPr>
          <p:cNvPr id="6" name="fun decimal (n:int) : int list =     if n&lt;10 then [n]         else (n mod 10) :: decimal (n div 10)…"/>
          <p:cNvSpPr txBox="1"/>
          <p:nvPr/>
        </p:nvSpPr>
        <p:spPr>
          <a:xfrm>
            <a:off x="681315" y="3352680"/>
            <a:ext cx="11353800" cy="107721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时，对于</a:t>
            </a:r>
            <a:r>
              <a:rPr lang="en-US" altLang="zh-CN" dirty="0">
                <a:solidFill>
                  <a:schemeClr val="tx1"/>
                </a:solidFill>
              </a:rPr>
              <a:t>any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0&lt;=m&lt;n,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(decimal(m))=m,</a:t>
            </a:r>
            <a:r>
              <a:rPr lang="zh-CN" altLang="en-US" dirty="0">
                <a:solidFill>
                  <a:schemeClr val="tx1"/>
                </a:solidFill>
              </a:rPr>
              <a:t> 要证明</a:t>
            </a:r>
            <a:r>
              <a:rPr lang="en-US" altLang="zh-CN" dirty="0" err="1">
                <a:solidFill>
                  <a:schemeClr val="tx1"/>
                </a:solidFill>
              </a:rPr>
              <a:t>eval</a:t>
            </a:r>
            <a:r>
              <a:rPr lang="en-US" altLang="zh-CN" dirty="0">
                <a:solidFill>
                  <a:schemeClr val="tx1"/>
                </a:solidFill>
              </a:rPr>
              <a:t> (decimal n) =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fun decimal (n:int) : int list =     if n&lt;10 then [n]         else (n mod 10) :: decimal (n div 10)…"/>
          <p:cNvSpPr txBox="1"/>
          <p:nvPr/>
        </p:nvSpPr>
        <p:spPr>
          <a:xfrm>
            <a:off x="681315" y="2568149"/>
            <a:ext cx="10919012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/>
              <a:t>eval</a:t>
            </a:r>
            <a:r>
              <a:rPr lang="en-US" altLang="zh-CN" dirty="0"/>
              <a:t> (decimal n) = </a:t>
            </a:r>
            <a:r>
              <a:rPr lang="en-US" altLang="zh-CN" dirty="0" err="1"/>
              <a:t>eval</a:t>
            </a:r>
            <a:r>
              <a:rPr lang="en-US" altLang="zh-CN" dirty="0"/>
              <a:t>([n])=n+10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])=n+0=n</a:t>
            </a:r>
            <a:endParaRPr lang="zh-CN" altLang="en-US" dirty="0"/>
          </a:p>
        </p:txBody>
      </p:sp>
      <p:sp>
        <p:nvSpPr>
          <p:cNvPr id="8" name="fun decimal (n:int) : int list =     if n&lt;10 then [n]         else (n mod 10) :: decimal (n div 10)…"/>
          <p:cNvSpPr txBox="1"/>
          <p:nvPr/>
        </p:nvSpPr>
        <p:spPr>
          <a:xfrm>
            <a:off x="681287" y="4629923"/>
            <a:ext cx="11353800" cy="25533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3200" b="1">
                <a:solidFill>
                  <a:srgbClr val="0033CC"/>
                </a:solidFill>
              </a:defRPr>
            </a:pPr>
            <a:r>
              <a:rPr lang="zh-CN" altLang="en-US" dirty="0"/>
              <a:t>设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mod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y=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div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eval (decimal n) = </a:t>
            </a:r>
            <a:r>
              <a:rPr lang="en-US" altLang="zh-CN" dirty="0" err="1"/>
              <a:t>eval</a:t>
            </a:r>
            <a:r>
              <a:rPr lang="en-US" altLang="zh-CN" dirty="0"/>
              <a:t>((n mod 10) :: decimal (n div 10))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 </a:t>
            </a:r>
            <a:r>
              <a:rPr lang="en-US" altLang="zh-CN" dirty="0" err="1"/>
              <a:t>eval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x:: decimal y</a:t>
            </a:r>
            <a:r>
              <a:rPr lang="zh-CN" altLang="en-US" dirty="0"/>
              <a:t> </a:t>
            </a:r>
            <a:r>
              <a:rPr lang="en-US" altLang="zh-CN" dirty="0"/>
              <a:t>)n+10</a:t>
            </a:r>
            <a:r>
              <a:rPr lang="zh-CN" altLang="en-US" dirty="0"/>
              <a:t>*</a:t>
            </a:r>
            <a:r>
              <a:rPr lang="en-US" altLang="zh-CN" dirty="0" err="1"/>
              <a:t>eval</a:t>
            </a:r>
            <a:r>
              <a:rPr lang="en-US" altLang="zh-CN" dirty="0"/>
              <a:t>([</a:t>
            </a:r>
            <a:r>
              <a:rPr lang="zh-CN" altLang="en-US" dirty="0"/>
              <a:t> </a:t>
            </a:r>
            <a:r>
              <a:rPr lang="en-US" altLang="zh-CN" dirty="0"/>
              <a:t>])</a:t>
            </a:r>
            <a:r>
              <a:rPr lang="zh-CN" altLang="en-US" dirty="0"/>
              <a:t> </a:t>
            </a:r>
          </a:p>
          <a:p>
            <a:pPr>
              <a:defRPr sz="3200" b="1">
                <a:solidFill>
                  <a:srgbClr val="0033CC"/>
                </a:solidFill>
              </a:defRPr>
            </a:pPr>
            <a:r>
              <a:rPr lang="en-US" altLang="zh-CN" dirty="0"/>
              <a:t>=x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 decimal 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endParaRPr lang="zh-CN" altLang="en-US" dirty="0"/>
          </a:p>
          <a:p>
            <a:pPr>
              <a:defRPr sz="3200" b="1">
                <a:solidFill>
                  <a:srgbClr val="0033CC"/>
                </a:solidFill>
              </a:defRP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277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结构归纳法(structural induction)"/>
          <p:cNvSpPr txBox="1"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结构归纳法</a:t>
            </a:r>
            <a:r>
              <a:rPr sz="3600"/>
              <a:t>(structural induction)</a:t>
            </a:r>
          </a:p>
        </p:txBody>
      </p:sp>
      <p:sp>
        <p:nvSpPr>
          <p:cNvPr id="180" name="完全归纳法在其他数据类型上的推广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754186"/>
            <a:ext cx="10515600" cy="32750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93395">
              <a:lnSpc>
                <a:spcPct val="150000"/>
              </a:lnSpc>
              <a:spcBef>
                <a:spcPts val="500"/>
              </a:spcBef>
              <a:buSzTx/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完全归纳法在其他数据类型上的推广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基本情形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/>
              <a:t> P([ ])</a:t>
            </a:r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>
                <a:latin typeface="黑体"/>
                <a:ea typeface="黑体"/>
                <a:cs typeface="黑体"/>
                <a:sym typeface="黑体"/>
              </a:rPr>
              <a:t>归纳步骤：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1)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对具有类型</a:t>
            </a:r>
            <a:r>
              <a:rPr dirty="0" err="1"/>
              <a:t>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的所有元素</a:t>
            </a:r>
            <a:r>
              <a:rPr dirty="0" err="1"/>
              <a:t>y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t</a:t>
            </a:r>
            <a:r>
              <a:rPr dirty="0"/>
              <a:t> </a:t>
            </a:r>
            <a:r>
              <a:rPr dirty="0" err="1"/>
              <a:t>list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类型的数</a:t>
            </a:r>
            <a:r>
              <a:rPr dirty="0" err="1"/>
              <a:t>ys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，都有</a:t>
            </a:r>
            <a:r>
              <a:rPr dirty="0" err="1"/>
              <a:t>P</a:t>
            </a:r>
            <a:r>
              <a:rPr dirty="0"/>
              <a:t>(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成立时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/>
              <a:t> </a:t>
            </a: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dirty="0"/>
              <a:t>   </a:t>
            </a:r>
            <a:r>
              <a:rPr lang="en-US" altLang="zh-CN" dirty="0"/>
              <a:t>2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lang="zh-CN" altLang="en-US" dirty="0"/>
              <a:t>证明</a:t>
            </a:r>
            <a:r>
              <a:rPr dirty="0"/>
              <a:t>P(y::</a:t>
            </a:r>
            <a:r>
              <a:rPr dirty="0" err="1"/>
              <a:t>ys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</a:t>
            </a:r>
            <a:r>
              <a:rPr lang="en-US" altLang="zh-CN" dirty="0">
                <a:latin typeface="黑体"/>
                <a:ea typeface="黑体"/>
                <a:cs typeface="黑体"/>
                <a:sym typeface="黑体"/>
              </a:rPr>
              <a:t>,</a:t>
            </a:r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1005840" lvl="2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lang="en-US" dirty="0"/>
          </a:p>
          <a:p>
            <a:pPr marL="0" indent="0" defTabSz="493395">
              <a:lnSpc>
                <a:spcPct val="100000"/>
              </a:lnSpc>
              <a:spcBef>
                <a:spcPts val="500"/>
              </a:spcBef>
              <a:buNone/>
              <a:defRPr sz="17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dirty="0" err="1"/>
              <a:t>换句话说</a:t>
            </a:r>
            <a:r>
              <a:rPr lang="zh-CN" altLang="en-US" dirty="0"/>
              <a:t>，在</a:t>
            </a:r>
            <a:r>
              <a:rPr dirty="0"/>
              <a:t>∀ </a:t>
            </a:r>
            <a:r>
              <a:rPr dirty="0" err="1"/>
              <a:t>i</a:t>
            </a:r>
            <a:r>
              <a:rPr dirty="0"/>
              <a:t> &lt; k, P(</a:t>
            </a:r>
            <a:r>
              <a:rPr dirty="0" err="1"/>
              <a:t>i</a:t>
            </a:r>
            <a:r>
              <a:rPr dirty="0"/>
              <a:t>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成立的条件下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证明</a:t>
            </a:r>
            <a:r>
              <a:rPr dirty="0"/>
              <a:t>P(k)</a:t>
            </a:r>
            <a:r>
              <a:rPr lang="zh-CN" altLang="en-US" dirty="0"/>
              <a:t>成立。</a:t>
            </a:r>
            <a:endParaRPr dirty="0"/>
          </a:p>
        </p:txBody>
      </p:sp>
      <p:sp>
        <p:nvSpPr>
          <p:cNvPr id="181" name="适用于涉及表和树的递归函数"/>
          <p:cNvSpPr txBox="1"/>
          <p:nvPr/>
        </p:nvSpPr>
        <p:spPr>
          <a:xfrm>
            <a:off x="1038225" y="5273675"/>
            <a:ext cx="10515600" cy="20974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 sz="36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适用于涉及表和树的递归函数</a:t>
            </a:r>
          </a:p>
          <a:p>
            <a:pPr lvl="1">
              <a:spcBef>
                <a:spcPts val="500"/>
              </a:spcBef>
              <a:defRPr sz="3200" b="1"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>
              <a:latin typeface="黑体"/>
              <a:ea typeface="黑体"/>
              <a:cs typeface="黑体"/>
              <a:sym typeface="黑体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animBg="1" advAuto="0"/>
      <p:bldP spid="181" grpId="2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近似运行时间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</a:t>
            </a:r>
          </a:p>
        </p:txBody>
      </p:sp>
      <p:sp>
        <p:nvSpPr>
          <p:cNvPr id="188" name="反映基于大批量数据的程序运行性能…"/>
          <p:cNvSpPr txBox="1">
            <a:spLocks noGrp="1"/>
          </p:cNvSpPr>
          <p:nvPr>
            <p:ph type="body" sz="half" idx="4294967295"/>
          </p:nvPr>
        </p:nvSpPr>
        <p:spPr>
          <a:xfrm>
            <a:off x="666750" y="1690687"/>
            <a:ext cx="10515600" cy="30908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反映基于大批量数据的程序运行性能</a:t>
            </a: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假设基本操作为常量执行时间</a:t>
            </a:r>
            <a:r>
              <a:rPr sz="1265" dirty="0"/>
              <a:t>(Assume basic ops take </a:t>
            </a:r>
            <a:r>
              <a:rPr sz="1265" i="1" dirty="0"/>
              <a:t>constant</a:t>
            </a:r>
            <a:r>
              <a:rPr sz="1265" dirty="0"/>
              <a:t> time)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rPr dirty="0" err="1"/>
              <a:t>Ο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记号表示算法的时间性能</a:t>
            </a:r>
            <a:r>
              <a:rPr sz="1265" dirty="0"/>
              <a:t>(Give big-O classification)</a:t>
            </a:r>
          </a:p>
          <a:p>
            <a:pPr marL="541655" lvl="1" indent="-180340" defTabSz="721995">
              <a:lnSpc>
                <a:spcPct val="100000"/>
              </a:lnSpc>
              <a:spcBef>
                <a:spcPts val="300"/>
              </a:spcBef>
              <a:defRPr sz="189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265" dirty="0"/>
          </a:p>
          <a:p>
            <a:pPr marL="180340" indent="-180340" defTabSz="721995">
              <a:spcBef>
                <a:spcPts val="7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f(n)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的近似运行时间为</a:t>
            </a:r>
            <a:r>
              <a:rPr dirty="0" err="1"/>
              <a:t>O</a:t>
            </a:r>
            <a:r>
              <a:rPr dirty="0"/>
              <a:t>(g(n))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41655" lvl="1" indent="-180340" defTabSz="721995">
              <a:lnSpc>
                <a:spcPct val="120000"/>
              </a:lnSpc>
              <a:spcBef>
                <a:spcPts val="3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存在整数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和</a:t>
            </a:r>
            <a:r>
              <a:rPr dirty="0" err="1"/>
              <a:t>c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，满足</a:t>
            </a:r>
            <a:r>
              <a:rPr dirty="0"/>
              <a:t> </a:t>
            </a:r>
          </a:p>
          <a:p>
            <a:pPr marL="180340" lvl="1" indent="180340" defTabSz="721995">
              <a:lnSpc>
                <a:spcPct val="120000"/>
              </a:lnSpc>
              <a:spcBef>
                <a:spcPts val="300"/>
              </a:spcBef>
              <a:buSzTx/>
              <a:buNone/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   ∀</a:t>
            </a:r>
            <a:r>
              <a:rPr dirty="0" err="1"/>
              <a:t>n≥N</a:t>
            </a:r>
            <a:r>
              <a:rPr dirty="0"/>
              <a:t>, f(n</a:t>
            </a:r>
            <a:r>
              <a:rPr lang="en-US" altLang="zh-CN" dirty="0"/>
              <a:t>)</a:t>
            </a:r>
            <a:r>
              <a:rPr lang="zh-CN" altLang="en-US" dirty="0">
                <a:latin typeface="黑体"/>
                <a:ea typeface="黑体"/>
                <a:cs typeface="黑体"/>
                <a:sym typeface="黑体"/>
              </a:rPr>
              <a:t>的近似运行时间</a:t>
            </a:r>
            <a:r>
              <a:rPr dirty="0"/>
              <a:t>≤ c g(n)</a:t>
            </a:r>
          </a:p>
        </p:txBody>
      </p:sp>
      <p:sp>
        <p:nvSpPr>
          <p:cNvPr id="189" name="为什么叫“近似”？…"/>
          <p:cNvSpPr txBox="1"/>
          <p:nvPr/>
        </p:nvSpPr>
        <p:spPr>
          <a:xfrm>
            <a:off x="5227637" y="4283074"/>
            <a:ext cx="6907213" cy="23285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为什么叫</a:t>
            </a:r>
            <a:r>
              <a:t>“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近似</a:t>
            </a:r>
            <a:r>
              <a:t>”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？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 sz="2000">
                <a:latin typeface="黑体"/>
                <a:ea typeface="黑体"/>
                <a:cs typeface="黑体"/>
                <a:sym typeface="黑体"/>
              </a:rPr>
              <a:t>加法中的常数加不考虑</a:t>
            </a:r>
            <a:r>
              <a:rPr sz="1800"/>
              <a:t>(Additive constants don’t matter)</a:t>
            </a:r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n</a:t>
            </a:r>
            <a:r>
              <a:rPr sz="2000" baseline="30000"/>
              <a:t>5</a:t>
            </a:r>
            <a:r>
              <a:rPr sz="2000"/>
              <a:t>+1000000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乘法中的常数乘不考虑</a:t>
            </a:r>
            <a:r>
              <a:rPr sz="1800"/>
              <a:t>(Multiplicative constants don’t matter)</a:t>
            </a:r>
            <a:endParaRPr sz="2800"/>
          </a:p>
          <a:p>
            <a:pPr>
              <a:defRPr sz="24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</a:t>
            </a:r>
            <a:r>
              <a:rPr sz="2000"/>
              <a:t>1000000n</a:t>
            </a:r>
            <a:r>
              <a:rPr sz="2000" baseline="30000"/>
              <a:t>5</a:t>
            </a:r>
            <a:r>
              <a:rPr sz="2000"/>
              <a:t> is O(n</a:t>
            </a:r>
            <a:r>
              <a:rPr sz="2000" baseline="30000"/>
              <a:t>5</a:t>
            </a:r>
            <a:r>
              <a:rPr sz="2000"/>
              <a:t>)</a:t>
            </a:r>
          </a:p>
          <a:p>
            <a:pPr>
              <a:defRPr sz="200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• g(n)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尽可能精确</a:t>
            </a:r>
            <a:r>
              <a:rPr sz="1800"/>
              <a:t>(Be as accurate as you can)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animBg="1" advAuto="0"/>
      <p:bldP spid="189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sp>
        <p:nvSpPr>
          <p:cNvPr id="192" name="求解步骤：…"/>
          <p:cNvSpPr txBox="1">
            <a:spLocks noGrp="1"/>
          </p:cNvSpPr>
          <p:nvPr>
            <p:ph type="body" idx="4294967295"/>
          </p:nvPr>
        </p:nvSpPr>
        <p:spPr>
          <a:xfrm>
            <a:off x="814387" y="1790699"/>
            <a:ext cx="105156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2725" indent="-212725" defTabSz="850265">
              <a:lnSpc>
                <a:spcPct val="150000"/>
              </a:lnSpc>
              <a:spcBef>
                <a:spcPts val="900"/>
              </a:spcBef>
              <a:defRPr sz="260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求解步骤：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找出算法中的基本语句：算法中执行次数最多的那条语句就是基本语句，通常是最内层循环的循环体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计算基本语句的执行次数的数量级：忽略所有低次幂和最高次幂的系数，保证基本语句执行次数的函数中的最高次幂正确</a:t>
            </a:r>
          </a:p>
          <a:p>
            <a:pPr marL="850265" lvl="1" indent="-425450" defTabSz="850265">
              <a:lnSpc>
                <a:spcPct val="150000"/>
              </a:lnSpc>
              <a:spcBef>
                <a:spcPts val="400"/>
              </a:spcBef>
              <a:buFontTx/>
              <a:buAutoNum type="arabicPeriod"/>
              <a:defRPr sz="223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记号表示算法的时间性能：将基本语句执行次数的数量级放入</a:t>
            </a:r>
            <a:r>
              <a:t>Ο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记号中。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1" build="p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近似运行时间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近似运行时间分析</a:t>
            </a: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4889500"/>
            <a:ext cx="11784013" cy="493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6" name="for (i=1; i&lt;=n; i++)   x++;  for (i=1; i&lt;=n; i++)   for (j=1; j&lt;=n; j++)    x++;"/>
          <p:cNvSpPr txBox="1"/>
          <p:nvPr/>
        </p:nvSpPr>
        <p:spPr>
          <a:xfrm>
            <a:off x="1114425" y="1639887"/>
            <a:ext cx="4067175" cy="2606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</a:defRPr>
            </a:pPr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x++;</a:t>
            </a:r>
            <a:br/>
            <a:br/>
            <a:r>
              <a:t>for (i=1; i&lt;=n; i++)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for (j=1; j&lt;=n; j++)</a:t>
            </a:r>
            <a:br/>
            <a:r>
              <a:rPr>
                <a:latin typeface="宋体"/>
                <a:ea typeface="宋体"/>
                <a:cs typeface="宋体"/>
                <a:sym typeface="宋体"/>
              </a:rPr>
              <a:t>　　</a:t>
            </a:r>
            <a:r>
              <a:t>	x++;</a:t>
            </a:r>
          </a:p>
        </p:txBody>
      </p:sp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87" y="773112"/>
            <a:ext cx="5281613" cy="3724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775" y="5803900"/>
            <a:ext cx="292100" cy="301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962" y="5986462"/>
            <a:ext cx="30163" cy="5540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对数时间(logarithmic)"/>
          <p:cNvSpPr txBox="1"/>
          <p:nvPr/>
        </p:nvSpPr>
        <p:spPr>
          <a:xfrm>
            <a:off x="1558925" y="5345112"/>
            <a:ext cx="147796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对数时间</a:t>
            </a:r>
            <a:r>
              <a:t>(logarithmic)</a:t>
            </a:r>
          </a:p>
        </p:txBody>
      </p:sp>
      <p:sp>
        <p:nvSpPr>
          <p:cNvPr id="201" name="线性时间(linear)"/>
          <p:cNvSpPr txBox="1"/>
          <p:nvPr/>
        </p:nvSpPr>
        <p:spPr>
          <a:xfrm>
            <a:off x="4325937" y="5333999"/>
            <a:ext cx="1101726" cy="5927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线性时间</a:t>
            </a:r>
            <a:r>
              <a:t>(linear)</a:t>
            </a:r>
          </a:p>
        </p:txBody>
      </p:sp>
      <p:sp>
        <p:nvSpPr>
          <p:cNvPr id="202" name="Quadratic        Cubic…"/>
          <p:cNvSpPr txBox="1"/>
          <p:nvPr/>
        </p:nvSpPr>
        <p:spPr>
          <a:xfrm>
            <a:off x="6869112" y="5345112"/>
            <a:ext cx="2462214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Quadratic        Cubic</a:t>
            </a:r>
          </a:p>
          <a:p>
            <a:pPr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多项式时间</a:t>
            </a:r>
            <a:r>
              <a:t>(polynomial)</a:t>
            </a:r>
          </a:p>
        </p:txBody>
      </p:sp>
      <p:sp>
        <p:nvSpPr>
          <p:cNvPr id="203" name="指数时间(exponential)"/>
          <p:cNvSpPr txBox="1"/>
          <p:nvPr/>
        </p:nvSpPr>
        <p:spPr>
          <a:xfrm>
            <a:off x="9823450" y="5310187"/>
            <a:ext cx="1847850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指数时间</a:t>
            </a:r>
            <a:r>
              <a:t>(exponential)</a:t>
            </a:r>
          </a:p>
        </p:txBody>
      </p:sp>
      <p:sp>
        <p:nvSpPr>
          <p:cNvPr id="204" name="平方根时间(square root)"/>
          <p:cNvSpPr txBox="1"/>
          <p:nvPr/>
        </p:nvSpPr>
        <p:spPr>
          <a:xfrm>
            <a:off x="2930525" y="5345112"/>
            <a:ext cx="1395413" cy="59279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ctr">
              <a:defRPr sz="16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平方根时间</a:t>
            </a:r>
            <a:r>
              <a:t>(square root)</a:t>
            </a:r>
          </a:p>
        </p:txBody>
      </p:sp>
      <p:sp>
        <p:nvSpPr>
          <p:cNvPr id="205" name="矩形"/>
          <p:cNvSpPr/>
          <p:nvPr/>
        </p:nvSpPr>
        <p:spPr>
          <a:xfrm>
            <a:off x="1641475" y="4818062"/>
            <a:ext cx="7877175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矩形"/>
          <p:cNvSpPr/>
          <p:nvPr/>
        </p:nvSpPr>
        <p:spPr>
          <a:xfrm>
            <a:off x="9882187" y="4818062"/>
            <a:ext cx="2005013" cy="1190626"/>
          </a:xfrm>
          <a:prstGeom prst="rect">
            <a:avLst/>
          </a:prstGeom>
          <a:solidFill>
            <a:srgbClr val="0066FF">
              <a:alpha val="0"/>
            </a:srgbClr>
          </a:solidFill>
          <a:ln w="19050">
            <a:solidFill>
              <a:srgbClr val="41719C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  <p:bldP spid="197" grpId="2" animBg="1" advAuto="0"/>
      <p:bldP spid="200" grpId="3" animBg="1" advAuto="0"/>
      <p:bldP spid="201" grpId="5" animBg="1" advAuto="0"/>
      <p:bldP spid="202" grpId="6" animBg="1" advAuto="0"/>
      <p:bldP spid="203" grpId="7" animBg="1" advAuto="0"/>
      <p:bldP spid="204" grpId="4" animBg="1" advAuto="0"/>
      <p:bldP spid="205" grpId="8" animBg="1" advAuto="0"/>
      <p:bldP spid="206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声明、类型和值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声明、类型和值</a:t>
            </a:r>
          </a:p>
        </p:txBody>
      </p:sp>
      <p:sp>
        <p:nvSpPr>
          <p:cNvPr id="38" name="任意一个类型的表达式都可以进行求值操作  An expression of type t can be evaluated…"/>
          <p:cNvSpPr txBox="1">
            <a:spLocks noGrp="1"/>
          </p:cNvSpPr>
          <p:nvPr>
            <p:ph type="body" idx="4294967295"/>
          </p:nvPr>
        </p:nvSpPr>
        <p:spPr>
          <a:xfrm>
            <a:off x="838200" y="1633537"/>
            <a:ext cx="10515600" cy="45434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任意一个类型的表达式都可以进行求值操作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An expression of type t can be </a:t>
            </a:r>
            <a:r>
              <a:rPr sz="2110" i="1"/>
              <a:t>evaluated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任意一个类型表达式求值的结果为该类型的一个值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</a:t>
            </a:r>
            <a:r>
              <a:rPr sz="2110"/>
              <a:t>If it terminates, we get a </a:t>
            </a:r>
            <a:r>
              <a:rPr sz="2110" i="1"/>
              <a:t>value </a:t>
            </a:r>
            <a:r>
              <a:rPr sz="2110"/>
              <a:t>of type 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ML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提供重新声明功能</a:t>
            </a:r>
            <a:r>
              <a:t>		</a:t>
            </a:r>
            <a:r>
              <a:rPr sz="2110"/>
              <a:t>ML reports type and value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3 : int</a:t>
            </a:r>
          </a:p>
          <a:p>
            <a:pPr marL="603250" lvl="1" indent="-201295" defTabSz="804545">
              <a:lnSpc>
                <a:spcPct val="100000"/>
              </a:lnSpc>
              <a:spcBef>
                <a:spcPts val="400"/>
              </a:spcBef>
              <a:defRPr sz="21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it = fn - : int -&gt; int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br/>
            <a:r>
              <a:t>	</a:t>
            </a:r>
            <a:r>
              <a:rPr sz="2110"/>
              <a:t>Declarations produce </a:t>
            </a:r>
            <a:r>
              <a:rPr sz="2110" i="1"/>
              <a:t>bindings</a:t>
            </a:r>
          </a:p>
          <a:p>
            <a:pPr marL="201295" indent="-201295" defTabSz="804545">
              <a:spcBef>
                <a:spcPts val="800"/>
              </a:spcBef>
              <a:defRPr sz="246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</a:t>
            </a:r>
            <a:br>
              <a:rPr>
                <a:latin typeface="黑体"/>
                <a:ea typeface="黑体"/>
                <a:cs typeface="黑体"/>
                <a:sym typeface="黑体"/>
              </a:rPr>
            </a:br>
            <a:r>
              <a:t>	 </a:t>
            </a:r>
            <a:r>
              <a:rPr sz="2110"/>
              <a:t>Bindings are </a:t>
            </a:r>
            <a:r>
              <a:rPr sz="2110" i="1"/>
              <a:t>statically scoped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递推分析(recurrences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</a:t>
            </a:r>
            <a:r>
              <a:rPr sz="3200"/>
              <a:t>(recurrences)</a:t>
            </a:r>
          </a:p>
        </p:txBody>
      </p:sp>
      <p:sp>
        <p:nvSpPr>
          <p:cNvPr id="209" name="递归函数的定义给出了程序的递推关系，执行情况用work表示         (A recursive function definition suggests a recurrence relation for work, or runtime)…"/>
          <p:cNvSpPr txBox="1">
            <a:spLocks noGrp="1"/>
          </p:cNvSpPr>
          <p:nvPr>
            <p:ph type="body" idx="4294967295"/>
          </p:nvPr>
        </p:nvSpPr>
        <p:spPr>
          <a:xfrm>
            <a:off x="814387" y="1741487"/>
            <a:ext cx="10998201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递归函数的定义给出了程序的递推关系，执行情况用</a:t>
            </a:r>
            <a:r>
              <a:rPr i="1" dirty="0" err="1"/>
              <a:t>work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        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495300" lvl="1" indent="0" defTabSz="767715">
              <a:spcBef>
                <a:spcPts val="800"/>
              </a:spcBef>
              <a:buNone/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recursive function definition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suggests a </a:t>
            </a:r>
            <a:r>
              <a:rPr sz="1680" b="1" i="1" dirty="0">
                <a:latin typeface="+mj-lt"/>
                <a:ea typeface="+mj-ea"/>
                <a:cs typeface="+mj-cs"/>
                <a:sym typeface="Calibri"/>
              </a:rPr>
              <a:t>recurrence relation 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for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work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, or </a:t>
            </a:r>
            <a:r>
              <a:rPr sz="1680" i="1" dirty="0">
                <a:latin typeface="+mj-lt"/>
                <a:ea typeface="+mj-ea"/>
                <a:cs typeface="+mj-cs"/>
                <a:sym typeface="Calibri"/>
              </a:rPr>
              <a:t>runtime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表示参数规模为</a:t>
            </a:r>
            <a:r>
              <a:rPr dirty="0" err="1"/>
              <a:t>n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的程序的执行情况</a:t>
            </a:r>
            <a:r>
              <a:rPr dirty="0" err="1"/>
              <a:t>work</a:t>
            </a:r>
            <a:r>
              <a:rPr dirty="0"/>
              <a:t> </a:t>
            </a:r>
            <a:r>
              <a:rPr sz="1345" dirty="0"/>
              <a:t>(</a:t>
            </a:r>
            <a:r>
              <a:rPr sz="1345" dirty="0">
                <a:latin typeface="+mj-lt"/>
                <a:ea typeface="+mj-ea"/>
                <a:cs typeface="+mj-cs"/>
                <a:sym typeface="Calibri"/>
              </a:rPr>
              <a:t>W(n) = work on inputs of size n)</a:t>
            </a: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345" dirty="0"/>
          </a:p>
          <a:p>
            <a:pPr marL="191770" indent="-191770" defTabSz="767715">
              <a:spcBef>
                <a:spcPts val="800"/>
              </a:spcBef>
              <a:defRPr sz="235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W(n)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的推导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Base cases</a:t>
            </a:r>
            <a:r>
              <a:rPr lang="zh-CN" altLang="en-US" dirty="0"/>
              <a:t> </a:t>
            </a:r>
            <a:r>
              <a:rPr lang="en-US" altLang="zh-CN" dirty="0"/>
              <a:t>(P(0))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评估基本操作的执行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680"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Estimates the number of basic operations</a:t>
            </a:r>
            <a:r>
              <a:rPr sz="1680" dirty="0"/>
              <a:t>)</a:t>
            </a:r>
          </a:p>
          <a:p>
            <a:pPr marL="575945" lvl="1" indent="-191770" defTabSz="767715">
              <a:lnSpc>
                <a:spcPct val="100000"/>
              </a:lnSpc>
              <a:spcBef>
                <a:spcPts val="400"/>
              </a:spcBef>
              <a:defRPr sz="201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/>
              <a:t>Inductive case</a:t>
            </a:r>
            <a:r>
              <a:rPr lang="zh-CN" altLang="en-US" dirty="0"/>
              <a:t> </a:t>
            </a:r>
            <a:r>
              <a:rPr lang="en-US" altLang="zh-CN" dirty="0"/>
              <a:t>(P(x))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用归纳法得到</a:t>
            </a:r>
            <a:r>
              <a:rPr dirty="0" err="1"/>
              <a:t>W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的表达式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 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Try to find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closed form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solution for W(n) using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induction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对表达式进行简化，得到一个具有相同渐近属性的表达式</a:t>
            </a:r>
            <a:r>
              <a:rPr sz="1510" dirty="0"/>
              <a:t>(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Find solution to a </a:t>
            </a:r>
            <a:r>
              <a:rPr sz="1510" i="1" dirty="0">
                <a:latin typeface="+mj-lt"/>
                <a:ea typeface="+mj-ea"/>
                <a:cs typeface="+mj-cs"/>
                <a:sym typeface="Calibri"/>
              </a:rPr>
              <a:t>simplified </a:t>
            </a:r>
            <a:r>
              <a:rPr sz="1510" dirty="0">
                <a:latin typeface="+mj-lt"/>
                <a:ea typeface="+mj-ea"/>
                <a:cs typeface="+mj-cs"/>
                <a:sym typeface="Calibri"/>
              </a:rPr>
              <a:t>recurrence with the same asymptotic properties</a:t>
            </a:r>
            <a:r>
              <a:rPr sz="1510" dirty="0"/>
              <a:t>)</a:t>
            </a:r>
          </a:p>
          <a:p>
            <a:pPr marL="960120" lvl="2" indent="-191770" defTabSz="767715">
              <a:lnSpc>
                <a:spcPct val="100000"/>
              </a:lnSpc>
              <a:spcBef>
                <a:spcPts val="0"/>
              </a:spcBef>
              <a:defRPr sz="168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sz="1510" dirty="0"/>
          </a:p>
          <a:p>
            <a:pPr marL="191770" lvl="1" indent="191770" defTabSz="767715">
              <a:lnSpc>
                <a:spcPct val="100000"/>
              </a:lnSpc>
              <a:spcBef>
                <a:spcPts val="400"/>
              </a:spcBef>
              <a:buSzTx/>
              <a:buNone/>
              <a:defRPr sz="1850">
                <a:solidFill>
                  <a:srgbClr val="0033C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注意：推导过程要规范</a:t>
            </a:r>
            <a:r>
              <a:rPr dirty="0"/>
              <a:t>(</a:t>
            </a:r>
            <a:r>
              <a:rPr sz="1680" dirty="0">
                <a:latin typeface="+mj-lt"/>
                <a:ea typeface="+mj-ea"/>
                <a:cs typeface="+mj-cs"/>
                <a:sym typeface="Calibri"/>
              </a:rPr>
              <a:t>Appeal to table of standard recurrences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build="p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递推分析实例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递推分析实例</a:t>
            </a:r>
          </a:p>
        </p:txBody>
      </p:sp>
      <p:sp>
        <p:nvSpPr>
          <p:cNvPr id="212" name="M：(fn n =&gt; if n=0 then 1 else 2 * exp(n-1))…"/>
          <p:cNvSpPr txBox="1">
            <a:spLocks noGrp="1"/>
          </p:cNvSpPr>
          <p:nvPr>
            <p:ph type="body" sz="half" idx="4294967295"/>
          </p:nvPr>
        </p:nvSpPr>
        <p:spPr>
          <a:xfrm>
            <a:off x="1169987" y="2781300"/>
            <a:ext cx="6007101" cy="3397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2400"/>
            </a:pPr>
            <a:r>
              <a:t>M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：</a:t>
            </a:r>
            <a:r>
              <a:t>(fn n =&gt; if n=0 then 1 else 2 * exp(n-1))</a:t>
            </a:r>
          </a:p>
          <a:p>
            <a:pPr marL="0" indent="0">
              <a:buSzTx/>
              <a:buNone/>
              <a:defRPr sz="2400"/>
            </a:pPr>
            <a:r>
              <a:t>exp 4 =&gt;</a:t>
            </a:r>
            <a:r>
              <a:rPr baseline="30000">
                <a:solidFill>
                  <a:srgbClr val="0033CC"/>
                </a:solidFill>
              </a:rPr>
              <a:t>(1) </a:t>
            </a:r>
            <a:r>
              <a:t>M 4 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(M 3)</a:t>
            </a:r>
          </a:p>
          <a:p>
            <a:pPr marL="0" indent="0">
              <a:buSzTx/>
              <a:buNone/>
              <a:defRPr sz="2400"/>
            </a:pPr>
            <a:r>
              <a:t> 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(M 2))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(M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2 * (2 * (2 * (2 * (M 0)))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(2) </a:t>
            </a:r>
            <a:r>
              <a:t>2 * (2 * (2 * (2 * 1)))</a:t>
            </a:r>
          </a:p>
          <a:p>
            <a:pPr marL="0" indent="0">
              <a:buSzTx/>
              <a:buNone/>
              <a:defRPr sz="2400"/>
            </a:pPr>
            <a:r>
              <a:t>		=&gt;</a:t>
            </a:r>
            <a:r>
              <a:rPr baseline="30000">
                <a:solidFill>
                  <a:srgbClr val="0033CC"/>
                </a:solidFill>
              </a:rPr>
              <a:t>(4) </a:t>
            </a:r>
            <a:r>
              <a:t>16</a:t>
            </a:r>
          </a:p>
        </p:txBody>
      </p:sp>
      <p:sp>
        <p:nvSpPr>
          <p:cNvPr id="213" name="fun exp (n:int):int =…"/>
          <p:cNvSpPr txBox="1"/>
          <p:nvPr/>
        </p:nvSpPr>
        <p:spPr>
          <a:xfrm>
            <a:off x="1169987" y="1449387"/>
            <a:ext cx="6096001" cy="904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>
              <a:defRPr sz="280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14" name="由此可推出：…"/>
          <p:cNvSpPr txBox="1"/>
          <p:nvPr/>
        </p:nvSpPr>
        <p:spPr>
          <a:xfrm>
            <a:off x="7265987" y="2781300"/>
            <a:ext cx="4238626" cy="866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由此可推出：</a:t>
            </a:r>
          </a:p>
          <a:p>
            <a:pPr>
              <a:defRPr sz="2400"/>
            </a:pPr>
            <a:r>
              <a:t> for all n≥0, exp n =&gt;</a:t>
            </a:r>
            <a:r>
              <a:rPr baseline="30000">
                <a:solidFill>
                  <a:srgbClr val="0033CC"/>
                </a:solidFill>
              </a:rPr>
              <a:t>(5n+3) </a:t>
            </a:r>
            <a:r>
              <a:t>2</a:t>
            </a:r>
            <a:r>
              <a:rPr baseline="30000"/>
              <a:t>n</a:t>
            </a:r>
          </a:p>
        </p:txBody>
      </p:sp>
      <p:sp>
        <p:nvSpPr>
          <p:cNvPr id="215" name="近似运行时间为：O(n)"/>
          <p:cNvSpPr txBox="1"/>
          <p:nvPr/>
        </p:nvSpPr>
        <p:spPr>
          <a:xfrm>
            <a:off x="7604125" y="4529137"/>
            <a:ext cx="4237038" cy="1005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rPr>
                <a:latin typeface="黑体"/>
                <a:ea typeface="黑体"/>
                <a:cs typeface="黑体"/>
                <a:sym typeface="黑体"/>
              </a:rPr>
              <a:t>近似运行时间为：</a:t>
            </a:r>
            <a:r>
              <a:t>O(n)</a:t>
            </a:r>
          </a:p>
          <a:p>
            <a:pPr>
              <a:defRPr sz="2800"/>
            </a:pPr>
            <a:r>
              <a:t> </a:t>
            </a:r>
          </a:p>
        </p:txBody>
      </p:sp>
      <p:sp>
        <p:nvSpPr>
          <p:cNvPr id="216" name="M 4 =&gt; if 4=0 then ...…"/>
          <p:cNvSpPr txBox="1"/>
          <p:nvPr/>
        </p:nvSpPr>
        <p:spPr>
          <a:xfrm>
            <a:off x="180975" y="4281487"/>
            <a:ext cx="2339975" cy="11507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M 4 =&gt; if 4=0 then ...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exp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(4-1)</a:t>
            </a:r>
          </a:p>
          <a:p>
            <a:pPr>
              <a:defRPr>
                <a:solidFill>
                  <a:srgbClr val="7030A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   =&gt; 2 * M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build="p" animBg="1" advAuto="0"/>
      <p:bldP spid="214" grpId="3" animBg="1" advAuto="0"/>
      <p:bldP spid="215" grpId="4" animBg="1" advAuto="0"/>
      <p:bldP spid="216" grpId="2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时间复杂度 (big-O)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时间复杂度 </a:t>
            </a:r>
            <a:r>
              <a:t>(big-O)</a:t>
            </a:r>
          </a:p>
        </p:txBody>
      </p:sp>
      <p:sp>
        <p:nvSpPr>
          <p:cNvPr id="219" name="时间复杂度也称渐近时间复杂度，表示为T(n)=O(f(n))，其中f(n)为算法中频度最大的语句频度。…"/>
          <p:cNvSpPr txBox="1">
            <a:spLocks noGrp="1"/>
          </p:cNvSpPr>
          <p:nvPr>
            <p:ph type="body" idx="4294967295"/>
          </p:nvPr>
        </p:nvSpPr>
        <p:spPr>
          <a:xfrm>
            <a:off x="838199" y="1825624"/>
            <a:ext cx="10602433" cy="4351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时间复杂度也称渐近时间复杂度，表示为</a:t>
            </a:r>
            <a:r>
              <a:rPr dirty="0" err="1"/>
              <a:t>T</a:t>
            </a:r>
            <a:r>
              <a:rPr dirty="0"/>
              <a:t>(n)=O(f(n))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，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其中</a:t>
            </a:r>
            <a:r>
              <a:rPr dirty="0" err="1"/>
              <a:t>f</a:t>
            </a:r>
            <a:r>
              <a:rPr dirty="0"/>
              <a:t>(n)</a:t>
            </a:r>
            <a:r>
              <a:rPr dirty="0" err="1">
                <a:latin typeface="黑体"/>
                <a:ea typeface="黑体"/>
                <a:cs typeface="黑体"/>
                <a:sym typeface="黑体"/>
              </a:rPr>
              <a:t>为算法中频度最大的语句频度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  <a:endParaRPr lang="en-US" dirty="0">
              <a:latin typeface="黑体"/>
              <a:ea typeface="黑体"/>
              <a:cs typeface="黑体"/>
              <a:sym typeface="黑体"/>
            </a:endParaRPr>
          </a:p>
          <a:p>
            <a:pPr marL="210185" lvl="1" indent="-210185" defTabSz="840740">
              <a:lnSpc>
                <a:spcPct val="100000"/>
              </a:lnSpc>
              <a:spcBef>
                <a:spcPts val="900"/>
              </a:spcBef>
              <a:defRPr sz="2575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dirty="0">
              <a:latin typeface="黑体"/>
              <a:ea typeface="黑体"/>
              <a:cs typeface="黑体"/>
              <a:sym typeface="黑体"/>
            </a:endParaRP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程序的执行时间依赖于具体的软硬件环境，不能用执行时间的长短来衡量算法的时间复杂度，而要通过基本语句执行次数的数量级来衡量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算法中语句的频度与问题规模有关，一般考虑问题规模趋向无穷大时，该程序时间复杂度的数量级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  <a:p>
            <a:pPr marL="631190" lvl="2" indent="-210185" defTabSz="840740">
              <a:lnSpc>
                <a:spcPct val="100000"/>
              </a:lnSpc>
              <a:spcBef>
                <a:spcPts val="900"/>
              </a:spcBef>
              <a:defRPr sz="221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dirty="0" err="1">
                <a:latin typeface="黑体"/>
                <a:ea typeface="黑体"/>
                <a:cs typeface="黑体"/>
                <a:sym typeface="黑体"/>
              </a:rPr>
              <a:t>一般仅考虑在最坏情况下的时间复杂度，以保证算法的运行时间不会比它更长</a:t>
            </a:r>
            <a:r>
              <a:rPr dirty="0">
                <a:latin typeface="黑体"/>
                <a:ea typeface="黑体"/>
                <a:cs typeface="黑体"/>
                <a:sym typeface="黑体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程序执行情况W(n)分析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</a:t>
            </a:r>
            <a:r>
              <a:t>W(n)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分析</a:t>
            </a:r>
          </a:p>
        </p:txBody>
      </p:sp>
      <p:sp>
        <p:nvSpPr>
          <p:cNvPr id="222" name="fun exp (n:int):int =…"/>
          <p:cNvSpPr txBox="1">
            <a:spLocks noGrp="1"/>
          </p:cNvSpPr>
          <p:nvPr>
            <p:ph type="body" sz="quarter" idx="4294967295"/>
          </p:nvPr>
        </p:nvSpPr>
        <p:spPr>
          <a:xfrm>
            <a:off x="838200" y="1825625"/>
            <a:ext cx="10515600" cy="1028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exp (n:int):int =</a:t>
            </a:r>
          </a:p>
          <a:p>
            <a:pPr marL="0" indent="0">
              <a:buSzTx/>
              <a:buNone/>
              <a:defRPr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 </a:t>
            </a:r>
            <a:r>
              <a:rPr b="0"/>
              <a:t>2 * exp (n-1);</a:t>
            </a:r>
          </a:p>
        </p:txBody>
      </p:sp>
      <p:sp>
        <p:nvSpPr>
          <p:cNvPr id="223" name="用Wexp(n)表示程序 exp(n)的执行时间…"/>
          <p:cNvSpPr txBox="1"/>
          <p:nvPr/>
        </p:nvSpPr>
        <p:spPr>
          <a:xfrm>
            <a:off x="1058862" y="3165475"/>
            <a:ext cx="6096001" cy="212554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用</a:t>
            </a:r>
            <a:r>
              <a:t>W</a:t>
            </a:r>
            <a:r>
              <a:rPr baseline="-25000"/>
              <a:t>exp</a:t>
            </a:r>
            <a:r>
              <a:t>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表示程序</a:t>
            </a:r>
            <a:r>
              <a:t> exp(n)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的执行时间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(0) = c</a:t>
            </a:r>
            <a:r>
              <a:rPr baseline="-25000"/>
              <a:t>0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W</a:t>
            </a:r>
            <a:r>
              <a:rPr baseline="-25000"/>
              <a:t>exp</a:t>
            </a:r>
            <a:r>
              <a:t>(n) = c</a:t>
            </a:r>
            <a:r>
              <a:rPr baseline="-25000"/>
              <a:t>0 </a:t>
            </a:r>
            <a:r>
              <a:t>+ n c</a:t>
            </a:r>
            <a:r>
              <a:rPr baseline="-25000"/>
              <a:t>1</a:t>
            </a:r>
            <a:r>
              <a:t>  	(n&gt;0)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/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For all n ≥ 0, W</a:t>
            </a:r>
            <a:r>
              <a:rPr baseline="-25000"/>
              <a:t>exp</a:t>
            </a:r>
            <a:r>
              <a:t>(n) ≤ c n	</a:t>
            </a:r>
            <a:r>
              <a:rPr>
                <a:latin typeface="Wingdings" panose="05000000000000000000"/>
                <a:ea typeface="Wingdings" panose="05000000000000000000"/>
                <a:cs typeface="Wingdings" panose="05000000000000000000"/>
                <a:sym typeface="Wingdings" panose="05000000000000000000"/>
              </a:rPr>
              <a:t>   </a:t>
            </a:r>
            <a:r>
              <a:t>O(n)</a:t>
            </a:r>
          </a:p>
        </p:txBody>
      </p:sp>
      <p:sp>
        <p:nvSpPr>
          <p:cNvPr id="224" name="程序执行时间随n值的增加线性增长…"/>
          <p:cNvSpPr txBox="1"/>
          <p:nvPr/>
        </p:nvSpPr>
        <p:spPr>
          <a:xfrm>
            <a:off x="7385860" y="2120949"/>
            <a:ext cx="4320585" cy="261610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r>
              <a:rPr dirty="0" err="1"/>
              <a:t>程序执行时间随n值的增加线性增长</a:t>
            </a:r>
            <a:endParaRPr dirty="0"/>
          </a:p>
          <a:p>
            <a:pPr>
              <a:defRPr sz="2800">
                <a:solidFill>
                  <a:srgbClr val="0033CC"/>
                </a:solidFill>
                <a:latin typeface="黑体"/>
                <a:ea typeface="黑体"/>
                <a:cs typeface="黑体"/>
                <a:sym typeface="黑体"/>
              </a:defRPr>
            </a:pPr>
            <a:endParaRPr dirty="0"/>
          </a:p>
          <a:p>
            <a:pPr>
              <a:defRPr sz="4000">
                <a:solidFill>
                  <a:srgbClr val="FF0000"/>
                </a:solidFill>
                <a:latin typeface="隶书"/>
                <a:ea typeface="隶书"/>
                <a:cs typeface="隶书"/>
                <a:sym typeface="隶书"/>
              </a:defRPr>
            </a:pPr>
            <a:r>
              <a:rPr dirty="0" err="1"/>
              <a:t>能否缩短程序运行时间、提高效率</a:t>
            </a:r>
            <a:r>
              <a:rPr dirty="0"/>
              <a:t>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build="p" bldLvl="5" animBg="1" advAuto="0"/>
      <p:bldP spid="224" grpId="2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astexp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fastexp</a:t>
            </a:r>
          </a:p>
        </p:txBody>
      </p:sp>
      <p:sp>
        <p:nvSpPr>
          <p:cNvPr id="227" name="fun square(x:int):int = x * x…"/>
          <p:cNvSpPr txBox="1">
            <a:spLocks noGrp="1"/>
          </p:cNvSpPr>
          <p:nvPr>
            <p:ph type="body" sz="half" idx="4294967295"/>
          </p:nvPr>
        </p:nvSpPr>
        <p:spPr>
          <a:xfrm>
            <a:off x="838200" y="1652587"/>
            <a:ext cx="7231063" cy="25368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square(x:int):int = x * x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fun </a:t>
            </a:r>
            <a:r>
              <a:rPr b="0"/>
              <a:t>fastexp (n:int):int =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n=0 </a:t>
            </a:r>
            <a:r>
              <a:t>then </a:t>
            </a:r>
            <a:r>
              <a:rPr b="0"/>
              <a:t>1 </a:t>
            </a:r>
            <a:r>
              <a:t>else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    if </a:t>
            </a:r>
            <a:r>
              <a:rPr b="0"/>
              <a:t>n mod 2 = 0 </a:t>
            </a:r>
            <a:r>
              <a:t>then </a:t>
            </a:r>
            <a:r>
              <a:rPr b="0"/>
              <a:t>square(fastexp (n div 2))</a:t>
            </a:r>
          </a:p>
          <a:p>
            <a:pPr marL="0" indent="0" defTabSz="859155">
              <a:spcBef>
                <a:spcPts val="900"/>
              </a:spcBef>
              <a:buSzTx/>
              <a:buNone/>
              <a:defRPr sz="2630" b="1">
                <a:solidFill>
                  <a:srgbClr val="0033CC"/>
                </a:solidFill>
              </a:defRPr>
            </a:pPr>
            <a:r>
              <a:t>		       else </a:t>
            </a:r>
            <a:r>
              <a:rPr b="0"/>
              <a:t>2 * fastexp(n-1)</a:t>
            </a:r>
          </a:p>
        </p:txBody>
      </p:sp>
      <p:sp>
        <p:nvSpPr>
          <p:cNvPr id="228" name="fastexp 4 = square(fastexp 2)…"/>
          <p:cNvSpPr txBox="1"/>
          <p:nvPr/>
        </p:nvSpPr>
        <p:spPr>
          <a:xfrm>
            <a:off x="625475" y="4556125"/>
            <a:ext cx="6096000" cy="185946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fastexp 4 = square(fastexp 2)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(fastexp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fastexp 0))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square(square (2 * 1))</a:t>
            </a:r>
          </a:p>
          <a:p>
            <a:pPr>
              <a:defRPr sz="24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     = square 4 =16</a:t>
            </a:r>
          </a:p>
        </p:txBody>
      </p:sp>
      <p:sp>
        <p:nvSpPr>
          <p:cNvPr id="229" name="Wfastexp(n)如何推导？"/>
          <p:cNvSpPr txBox="1"/>
          <p:nvPr/>
        </p:nvSpPr>
        <p:spPr>
          <a:xfrm>
            <a:off x="7346950" y="3971924"/>
            <a:ext cx="3889931" cy="68810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W</a:t>
            </a:r>
            <a:r>
              <a:rPr baseline="-25000"/>
              <a:t>fastexp</a:t>
            </a:r>
            <a:r>
              <a:t>(n)</a:t>
            </a:r>
            <a:r>
              <a:rPr>
                <a:latin typeface="隶书"/>
                <a:ea typeface="隶书"/>
                <a:cs typeface="隶书"/>
                <a:sym typeface="隶书"/>
              </a:rPr>
              <a:t>如何推导？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/>
          <a:srcRect t="22551"/>
          <a:stretch>
            <a:fillRect/>
          </a:stretch>
        </p:blipFill>
        <p:spPr>
          <a:xfrm>
            <a:off x="1989613" y="2022275"/>
            <a:ext cx="8212774" cy="39692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2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图像" descr="图像"/>
          <p:cNvPicPr>
            <a:picLocks noChangeAspect="1"/>
          </p:cNvPicPr>
          <p:nvPr/>
        </p:nvPicPr>
        <p:blipFill>
          <a:blip r:embed="rId2"/>
          <a:srcRect t="17979"/>
          <a:stretch>
            <a:fillRect/>
          </a:stretch>
        </p:blipFill>
        <p:spPr>
          <a:xfrm>
            <a:off x="2369098" y="1613103"/>
            <a:ext cx="7453804" cy="46514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5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图像" descr="图像"/>
          <p:cNvPicPr>
            <a:picLocks noChangeAspect="1"/>
          </p:cNvPicPr>
          <p:nvPr/>
        </p:nvPicPr>
        <p:blipFill>
          <a:blip r:embed="rId2"/>
          <a:srcRect t="13121"/>
          <a:stretch>
            <a:fillRect/>
          </a:stretch>
        </p:blipFill>
        <p:spPr>
          <a:xfrm>
            <a:off x="493492" y="1690688"/>
            <a:ext cx="7594718" cy="46191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1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/>
          <a:srcRect t="19035"/>
          <a:stretch>
            <a:fillRect/>
          </a:stretch>
        </p:blipFill>
        <p:spPr>
          <a:xfrm>
            <a:off x="730730" y="2151885"/>
            <a:ext cx="8636302" cy="4089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程序执行情况分析：Can it be faster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程序执行情况分析：Can it be faster？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DC5E2-8DCB-4945-94ED-7D60D423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71" y="3429000"/>
            <a:ext cx="3218479" cy="1100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A6A5DF-2881-554B-8274-47C8B6507D75}"/>
              </a:ext>
            </a:extLst>
          </p:cNvPr>
          <p:cNvSpPr/>
          <p:nvPr/>
        </p:nvSpPr>
        <p:spPr>
          <a:xfrm>
            <a:off x="8882743" y="3429000"/>
            <a:ext cx="2801257" cy="110040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——compare</a:t>
            </a:r>
            <a:endParaRPr lang="zh-CN" altLang="en-US"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288" y="1604963"/>
            <a:ext cx="10515600" cy="31400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sz="3200"/>
              <a:t>compare: int * int -&gt; order</a:t>
            </a:r>
          </a:p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type </a:t>
            </a:r>
            <a:r>
              <a:rPr lang="en-US" altLang="zh-CN">
                <a:solidFill>
                  <a:srgbClr val="0033CC"/>
                </a:solidFill>
              </a:rPr>
              <a:t>order = LESS | EQUAL | GREATER;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compare(x:int, y:int):order =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x&lt;y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LESS </a:t>
            </a:r>
            <a:r>
              <a:rPr lang="en-US" altLang="zh-CN" b="1">
                <a:solidFill>
                  <a:srgbClr val="0033CC"/>
                </a:solidFill>
              </a:rPr>
              <a:t>else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if </a:t>
            </a:r>
            <a:r>
              <a:rPr lang="en-US" altLang="zh-CN">
                <a:solidFill>
                  <a:srgbClr val="0033CC"/>
                </a:solidFill>
              </a:rPr>
              <a:t>y&lt;x </a:t>
            </a:r>
            <a:r>
              <a:rPr lang="en-US" altLang="zh-CN" b="1">
                <a:solidFill>
                  <a:srgbClr val="0033CC"/>
                </a:solidFill>
              </a:rPr>
              <a:t>then </a:t>
            </a:r>
            <a:r>
              <a:rPr lang="en-US" altLang="zh-CN">
                <a:solidFill>
                  <a:srgbClr val="0033CC"/>
                </a:solidFill>
              </a:rPr>
              <a:t>GREATER </a:t>
            </a:r>
            <a:r>
              <a:rPr lang="en-US" altLang="zh-CN" b="1">
                <a:solidFill>
                  <a:srgbClr val="0033CC"/>
                </a:solidFill>
              </a:rPr>
              <a:t>else </a:t>
            </a:r>
            <a:r>
              <a:rPr lang="en-US" altLang="zh-CN">
                <a:solidFill>
                  <a:srgbClr val="0033CC"/>
                </a:solidFill>
              </a:rPr>
              <a:t>EQUAL;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endParaRPr lang="en-US" altLang="zh-CN" sz="28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153063" y="4941408"/>
            <a:ext cx="6117671" cy="154463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LESS 	    	if x&lt;y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EQUAL    	</a:t>
            </a:r>
            <a:r>
              <a:rPr lang="zh-CN" altLang="en-US" sz="2400" dirty="0">
                <a:solidFill>
                  <a:schemeClr val="tx1"/>
                </a:solidFill>
              </a:rPr>
              <a:t>           </a:t>
            </a:r>
            <a:r>
              <a:rPr lang="en-US" altLang="zh-CN" sz="2400" dirty="0">
                <a:solidFill>
                  <a:schemeClr val="tx1"/>
                </a:solidFill>
              </a:rPr>
              <a:t>if x=y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compare(</a:t>
            </a:r>
            <a:r>
              <a:rPr lang="en-US" altLang="zh-CN" sz="2400" dirty="0" err="1">
                <a:solidFill>
                  <a:schemeClr val="tx1"/>
                </a:solidFill>
              </a:rPr>
              <a:t>x,y</a:t>
            </a:r>
            <a:r>
              <a:rPr lang="en-US" altLang="zh-CN" sz="2400" dirty="0">
                <a:solidFill>
                  <a:schemeClr val="tx1"/>
                </a:solidFill>
              </a:rPr>
              <a:t>) = GREATER 	if x&gt;y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1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2" name="val pi : real = 3.14;…"/>
          <p:cNvSpPr txBox="1"/>
          <p:nvPr/>
        </p:nvSpPr>
        <p:spPr>
          <a:xfrm>
            <a:off x="2225675" y="2428875"/>
            <a:ext cx="613092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</p:txBody>
      </p:sp>
      <p:sp>
        <p:nvSpPr>
          <p:cNvPr id="43" name="全局声明"/>
          <p:cNvSpPr txBox="1"/>
          <p:nvPr/>
        </p:nvSpPr>
        <p:spPr>
          <a:xfrm>
            <a:off x="3844925" y="5381625"/>
            <a:ext cx="28924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全局声明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 advAuto="0"/>
      <p:bldP spid="43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整数的比较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0119"/>
            <a:ext cx="10515600" cy="2832100"/>
          </a:xfrm>
        </p:spPr>
        <p:txBody>
          <a:bodyPr/>
          <a:lstStyle/>
          <a:p>
            <a:r>
              <a:rPr lang="en-US" altLang="zh-CN" dirty="0">
                <a:ea typeface="黑体" charset="0"/>
              </a:rPr>
              <a:t>≤ </a:t>
            </a:r>
            <a:r>
              <a:rPr lang="zh-CN" altLang="en-US" dirty="0">
                <a:ea typeface="黑体" charset="0"/>
              </a:rPr>
              <a:t>对</a:t>
            </a:r>
            <a:r>
              <a:rPr lang="en-US" altLang="zh-CN" dirty="0">
                <a:ea typeface="黑体" charset="0"/>
              </a:rPr>
              <a:t>int</a:t>
            </a:r>
            <a:r>
              <a:rPr lang="zh-CN" altLang="en-US" dirty="0">
                <a:ea typeface="黑体" charset="0"/>
              </a:rPr>
              <a:t>类型的数据进行线性排序</a:t>
            </a:r>
            <a:r>
              <a:rPr lang="en-US" altLang="zh-CN" dirty="0"/>
              <a:t>(</a:t>
            </a:r>
            <a:r>
              <a:rPr lang="en-US" altLang="zh-CN" b="1" i="1" dirty="0"/>
              <a:t>linear ordering</a:t>
            </a:r>
            <a:r>
              <a:rPr lang="en-US" altLang="zh-CN" dirty="0"/>
              <a:t>)</a:t>
            </a: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a,b,c</a:t>
            </a:r>
            <a:r>
              <a:rPr lang="en-US" altLang="zh-CN" sz="2400" i="1" dirty="0"/>
              <a:t> </a:t>
            </a:r>
            <a:r>
              <a:rPr lang="en-US" altLang="zh-CN" sz="2400" dirty="0"/>
              <a:t>:int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反对称性，</a:t>
            </a:r>
            <a:r>
              <a:rPr lang="en-US" altLang="zh-CN" sz="2000" dirty="0" err="1"/>
              <a:t>antisymmetry</a:t>
            </a:r>
            <a:r>
              <a:rPr lang="en-US" altLang="zh-CN" sz="2000" dirty="0"/>
              <a:t>)</a:t>
            </a:r>
          </a:p>
          <a:p>
            <a:pPr lvl="2"/>
            <a:r>
              <a:rPr lang="en-US" altLang="zh-CN" sz="2000" dirty="0"/>
              <a:t>If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</a:t>
            </a:r>
            <a:r>
              <a:rPr lang="en-US" altLang="zh-CN" sz="2000" dirty="0"/>
              <a:t>then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c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传递性，</a:t>
            </a:r>
            <a:r>
              <a:rPr lang="en-US" altLang="zh-CN" sz="2000" dirty="0"/>
              <a:t>transitivity)</a:t>
            </a:r>
          </a:p>
          <a:p>
            <a:pPr lvl="2"/>
            <a:r>
              <a:rPr lang="en-US" altLang="zh-CN" sz="2000" dirty="0"/>
              <a:t>Either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≤ </a:t>
            </a:r>
            <a:r>
              <a:rPr lang="en-US" altLang="zh-CN" sz="2000" i="1" dirty="0"/>
              <a:t>a 	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整体性，</a:t>
            </a:r>
            <a:r>
              <a:rPr lang="en-US" altLang="zh-CN" sz="2000" dirty="0"/>
              <a:t>totality)</a:t>
            </a:r>
          </a:p>
          <a:p>
            <a:endParaRPr lang="en-US" altLang="zh-CN" sz="700" dirty="0"/>
          </a:p>
          <a:p>
            <a:r>
              <a:rPr lang="en-US" altLang="zh-CN" dirty="0"/>
              <a:t> &lt; </a:t>
            </a:r>
            <a:r>
              <a:rPr lang="zh-CN" altLang="en-US" dirty="0">
                <a:ea typeface="黑体" charset="0"/>
              </a:rPr>
              <a:t>定义为</a:t>
            </a:r>
            <a:endParaRPr lang="en-US" altLang="zh-CN" dirty="0">
              <a:ea typeface="黑体" charset="0"/>
            </a:endParaRPr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if and only if (a ≤ </a:t>
            </a:r>
            <a:r>
              <a:rPr lang="en-US" altLang="zh-CN" sz="2000" i="1" dirty="0"/>
              <a:t>b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a </a:t>
            </a:r>
            <a:r>
              <a:rPr lang="en-US" altLang="zh-CN" sz="2000" dirty="0"/>
              <a:t>≠ </a:t>
            </a:r>
            <a:r>
              <a:rPr lang="en-US" altLang="zh-CN" sz="2000" i="1" dirty="0"/>
              <a:t>b</a:t>
            </a:r>
            <a:r>
              <a:rPr lang="en-US" altLang="zh-CN" sz="2000" dirty="0"/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zh-CN" altLang="en-US" dirty="0">
                <a:latin typeface="黑体" charset="0"/>
                <a:ea typeface="黑体" charset="0"/>
              </a:rPr>
              <a:t>  且满足</a:t>
            </a:r>
            <a:endParaRPr lang="en-US" altLang="zh-CN" dirty="0"/>
          </a:p>
          <a:p>
            <a:pPr marL="457200" lvl="1" indent="0">
              <a:buFont typeface="Arial" panose="020B0604020202090204" pitchFamily="34" charset="0"/>
              <a:buNone/>
            </a:pPr>
            <a:r>
              <a:rPr lang="en-US" altLang="zh-CN" sz="2400" dirty="0"/>
              <a:t>For all values </a:t>
            </a:r>
            <a:r>
              <a:rPr lang="en-US" altLang="zh-CN" sz="2400" i="1" dirty="0" err="1"/>
              <a:t>a,b</a:t>
            </a:r>
            <a:r>
              <a:rPr lang="en-US" altLang="zh-CN" sz="2400" dirty="0" err="1"/>
              <a:t>:int</a:t>
            </a:r>
            <a:endParaRPr lang="en-US" altLang="zh-CN" sz="2400" dirty="0"/>
          </a:p>
          <a:p>
            <a:pPr lvl="2"/>
            <a:r>
              <a:rPr lang="en-US" altLang="zh-CN" sz="2000" i="1" dirty="0"/>
              <a:t>a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b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b </a:t>
            </a:r>
            <a:r>
              <a:rPr lang="en-US" altLang="zh-CN" sz="2000" dirty="0"/>
              <a:t>&lt; </a:t>
            </a:r>
            <a:r>
              <a:rPr lang="en-US" altLang="zh-CN" sz="2000" i="1" dirty="0"/>
              <a:t>a </a:t>
            </a:r>
            <a:r>
              <a:rPr lang="en-US" altLang="zh-CN" sz="2000" dirty="0"/>
              <a:t>or </a:t>
            </a:r>
            <a:r>
              <a:rPr lang="en-US" altLang="zh-CN" sz="2000" i="1" dirty="0"/>
              <a:t>a </a:t>
            </a:r>
            <a:r>
              <a:rPr lang="en-US" altLang="zh-CN" sz="2000" dirty="0"/>
              <a:t>= </a:t>
            </a:r>
            <a:r>
              <a:rPr lang="en-US" altLang="zh-CN" sz="2000" i="1" dirty="0"/>
              <a:t>b 		</a:t>
            </a:r>
            <a:r>
              <a:rPr lang="en-US" altLang="zh-CN" sz="2000" dirty="0"/>
              <a:t>(</a:t>
            </a:r>
            <a:r>
              <a:rPr lang="zh-CN" altLang="en-US" sz="2000" dirty="0">
                <a:latin typeface="黑体" charset="0"/>
                <a:ea typeface="黑体" charset="0"/>
              </a:rPr>
              <a:t>三分法，</a:t>
            </a:r>
            <a:r>
              <a:rPr lang="en-US" altLang="zh-CN" sz="2000" dirty="0"/>
              <a:t>trichotomy)</a:t>
            </a:r>
            <a:br>
              <a:rPr lang="en-US" altLang="zh-CN" sz="2000" dirty="0"/>
            </a:br>
            <a:br>
              <a:rPr lang="en-US" altLang="zh-CN" sz="2400" dirty="0"/>
            </a:b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排序结果的判断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——sorted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554163"/>
            <a:ext cx="10515600" cy="49498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sorted : int list -&gt; bool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函数功能：线性表中的元素按照升序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允许相邻元素相同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的方式排列，则该整数表为有序表</a:t>
            </a:r>
            <a:r>
              <a:rPr lang="en-US" altLang="zh-CN" dirty="0">
                <a:latin typeface="黑体" charset="0"/>
                <a:ea typeface="黑体" charset="0"/>
              </a:rPr>
              <a:t>(</a:t>
            </a:r>
            <a:r>
              <a:rPr lang="zh-CN" altLang="en-US" dirty="0">
                <a:latin typeface="黑体" charset="0"/>
                <a:ea typeface="黑体" charset="0"/>
              </a:rPr>
              <a:t>增序</a:t>
            </a:r>
            <a:r>
              <a:rPr lang="en-US" altLang="zh-CN" dirty="0">
                <a:latin typeface="黑体" charset="0"/>
                <a:ea typeface="黑体" charset="0"/>
              </a:rPr>
              <a:t>)</a:t>
            </a:r>
            <a:r>
              <a:rPr lang="zh-CN" altLang="en-US" dirty="0">
                <a:latin typeface="黑体" charset="0"/>
                <a:ea typeface="黑体" charset="0"/>
              </a:rPr>
              <a:t>。</a:t>
            </a:r>
            <a:r>
              <a:rPr lang="en-US" altLang="zh-CN" sz="2400" dirty="0"/>
              <a:t>A list of integers is &lt;-sorted</a:t>
            </a:r>
            <a:r>
              <a:rPr lang="zh-CN" altLang="en-US" sz="2400" dirty="0"/>
              <a:t>：</a:t>
            </a:r>
            <a:r>
              <a:rPr lang="en-US" altLang="zh-CN" sz="2400" dirty="0"/>
              <a:t>if each item in the list is ≤ all items that occur later.</a:t>
            </a:r>
          </a:p>
          <a:p>
            <a:pPr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——</a:t>
            </a:r>
            <a:r>
              <a:rPr lang="zh-CN" altLang="en-US" sz="2400" dirty="0">
                <a:solidFill>
                  <a:srgbClr val="7030A0"/>
                </a:solidFill>
                <a:latin typeface="黑体" charset="0"/>
                <a:ea typeface="黑体" charset="0"/>
              </a:rPr>
              <a:t>用于排序算法的测试</a:t>
            </a:r>
            <a:endParaRPr lang="en-US" altLang="zh-CN" sz="2400" dirty="0">
              <a:solidFill>
                <a:srgbClr val="7030A0"/>
              </a:solidFill>
              <a:latin typeface="黑体" charset="0"/>
              <a:ea typeface="黑体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charset="0"/>
                <a:ea typeface="黑体" charset="0"/>
              </a:rPr>
              <a:t>函数代码：</a:t>
            </a:r>
            <a:endParaRPr lang="en-US" altLang="zh-CN" dirty="0">
              <a:latin typeface="黑体" charset="0"/>
              <a:ea typeface="黑体" charset="0"/>
            </a:endParaRP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fun </a:t>
            </a:r>
            <a:r>
              <a:rPr lang="en-US" altLang="zh-CN" dirty="0">
                <a:solidFill>
                  <a:srgbClr val="0033CC"/>
                </a:solidFill>
              </a:rPr>
              <a:t>sorted [ 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[x] = </a:t>
            </a:r>
            <a:r>
              <a:rPr lang="en-US" altLang="zh-CN" b="1" dirty="0">
                <a:solidFill>
                  <a:srgbClr val="0033CC"/>
                </a:solidFill>
              </a:rPr>
              <a:t>true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  | sorted (x::y::L) =</a:t>
            </a:r>
          </a:p>
          <a:p>
            <a:pPr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</a:rPr>
              <a:t>	       </a:t>
            </a:r>
            <a:r>
              <a:rPr lang="en-US" altLang="zh-CN" dirty="0">
                <a:solidFill>
                  <a:srgbClr val="0033CC"/>
                </a:solidFill>
              </a:rPr>
              <a:t>(compare(</a:t>
            </a:r>
            <a:r>
              <a:rPr lang="en-US" altLang="zh-CN" dirty="0" err="1">
                <a:solidFill>
                  <a:srgbClr val="0033CC"/>
                </a:solidFill>
              </a:rPr>
              <a:t>x,y</a:t>
            </a:r>
            <a:r>
              <a:rPr lang="en-US" altLang="zh-CN" dirty="0">
                <a:solidFill>
                  <a:srgbClr val="0033CC"/>
                </a:solidFill>
              </a:rPr>
              <a:t>) &lt;&gt; GREATER) </a:t>
            </a:r>
            <a:r>
              <a:rPr lang="en-US" altLang="zh-CN" b="1" dirty="0" err="1">
                <a:solidFill>
                  <a:srgbClr val="0033CC"/>
                </a:solidFill>
              </a:rPr>
              <a:t>andalso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sorted(y::L);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056438" y="4262438"/>
            <a:ext cx="5135562" cy="1322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 : </a:t>
            </a:r>
            <a:r>
              <a:rPr lang="en-US" altLang="zh-CN" sz="2400" dirty="0" err="1">
                <a:solidFill>
                  <a:schemeClr val="tx1"/>
                </a:solidFill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</a:rPr>
              <a:t>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sorted(L) = true 	if L is &lt;-sorted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  	         = false 	otherwise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C9279E-0408-4F4C-B066-854857EED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866" y="5153708"/>
            <a:ext cx="15760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&lt;&gt;: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neq</a:t>
            </a:r>
            <a:endParaRPr lang="en-US" altLang="zh-CN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1688" y="1443038"/>
            <a:ext cx="10764837" cy="2209800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zh-CN" altLang="en-US" sz="32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基本思想：</a:t>
            </a:r>
            <a:endParaRPr lang="en-US" altLang="zh-CN" sz="3200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每次将一个待排数据按大小插入到已排序数据序列中的适当位置，直到数据全部插入完毕。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从有序数列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和无序数列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开始进行排序； 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处理第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=2,3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n)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2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i-1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是有序的，而数列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{a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,a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i+1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…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}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是无序的。用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与有序数列进行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比较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，找出合适的位置将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a</a:t>
            </a:r>
            <a:r>
              <a:rPr lang="en-US" altLang="zh-CN" baseline="-250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插入；</a:t>
            </a:r>
          </a:p>
          <a:p>
            <a:pPr marL="457200" lvl="1" indent="0">
              <a:lnSpc>
                <a:spcPct val="100000"/>
              </a:lnSpc>
              <a:buFont typeface="Calibri Light" panose="020F0302020204030204" pitchFamily="34" charset="0"/>
              <a:buAutoNum type="arabicPeriod"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重复第二步，共进行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n-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次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处理，数列全部有序。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7064693" y="857250"/>
            <a:ext cx="4287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如何用递归程序实现？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zh-CN" altLang="en-US" dirty="0">
                <a:ea typeface="黑体" pitchFamily="2" charset="-122"/>
                <a:cs typeface="Arial" panose="020B0604020202090204" pitchFamily="34" charset="0"/>
              </a:rPr>
              <a:t>整数的插入</a:t>
            </a:r>
            <a:r>
              <a:rPr lang="en-US" altLang="zh-CN" dirty="0">
                <a:ea typeface="黑体" pitchFamily="2" charset="-122"/>
                <a:cs typeface="Arial" panose="020B0604020202090204" pitchFamily="34" charset="0"/>
              </a:rPr>
              <a:t>——</a:t>
            </a:r>
            <a:r>
              <a:rPr lang="en-US" altLang="zh-CN" dirty="0">
                <a:latin typeface="+mn-lt"/>
                <a:ea typeface="黑体" pitchFamily="2" charset="-122"/>
                <a:cs typeface="Arial" panose="020B0604020202090204" pitchFamily="34" charset="0"/>
              </a:rPr>
              <a:t>ins</a:t>
            </a:r>
            <a:endParaRPr lang="zh-CN" altLang="en-US" dirty="0">
              <a:latin typeface="+mn-lt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717675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ins : int * int list -&gt; int list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REQUIRES L is a sorted list 		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(* ENSURES ins(x, L) = a sorted perm of x::L 	*)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ins (x, [ ]) = [x]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ins (x, y::L)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GREATER =&gt; y::ins(x, L)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       _ 	  =&gt; x::y::L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97600" y="5433218"/>
            <a:ext cx="5994400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44000" y="4310063"/>
            <a:ext cx="22367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4C10DC-B0E4-7842-A98F-26A5209B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409" y="5613469"/>
            <a:ext cx="2263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_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less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equal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90204" pitchFamily="34" charset="0"/>
              <a:ea typeface="隶书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Ins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2703513"/>
            <a:ext cx="11085512" cy="3524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 dirty="0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的长度进行归纳证明</a:t>
            </a:r>
            <a:endParaRPr lang="en-US" altLang="zh-CN" sz="3200" b="1" dirty="0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Calibri Light" panose="020F0302020204030204" pitchFamily="34" charset="0"/>
              <a:buAutoNum type="arabicPeriod"/>
            </a:pP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0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时，证明</a:t>
            </a:r>
            <a:r>
              <a:rPr lang="en-US" altLang="zh-CN" sz="2800" dirty="0"/>
              <a:t>ins(x, [ ]) </a:t>
            </a:r>
            <a:r>
              <a:rPr lang="zh-CN" altLang="en-US" sz="2800" dirty="0"/>
              <a:t>为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.</a:t>
            </a:r>
          </a:p>
          <a:p>
            <a:pPr marL="971550" lvl="1" indent="-514350">
              <a:buFont typeface="Calibri Light" panose="020F0302020204030204" pitchFamily="34" charset="0"/>
              <a:buAutoNum type="arabicPeriod"/>
            </a:pP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假设对所有长度小于等于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，</a:t>
            </a:r>
            <a:r>
              <a:rPr lang="en-US" altLang="zh-CN" sz="2800" dirty="0"/>
              <a:t>ins(x, A)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 x::A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/>
              <a:t>.</a:t>
            </a:r>
            <a:endParaRPr lang="en-US" altLang="zh-CN" sz="3200" dirty="0"/>
          </a:p>
          <a:p>
            <a:pPr marL="971550" lvl="1" indent="-514350">
              <a:buFont typeface="Arial" panose="020B0604020202090204" pitchFamily="34" charset="0"/>
              <a:buNone/>
            </a:pPr>
            <a:r>
              <a:rPr lang="en-US" altLang="zh-CN" sz="3200" dirty="0">
                <a:latin typeface="Arial" panose="020B0604020202090204" pitchFamily="34" charset="0"/>
                <a:ea typeface="黑体" charset="0"/>
              </a:rPr>
              <a:t>	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证明：</a:t>
            </a:r>
            <a:r>
              <a:rPr lang="en-US" altLang="zh-CN" sz="2800" dirty="0"/>
              <a:t>ins(x, L) 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为</a:t>
            </a:r>
            <a:r>
              <a:rPr lang="en-US" altLang="zh-CN" sz="2800" dirty="0"/>
              <a:t>x::L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的有序表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,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其中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L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的长度为</a:t>
            </a:r>
            <a:r>
              <a:rPr lang="en-US" altLang="zh-CN" sz="2800" dirty="0">
                <a:latin typeface="Arial" panose="020B0604020202090204" pitchFamily="34" charset="0"/>
                <a:ea typeface="黑体" charset="0"/>
              </a:rPr>
              <a:t>k+1</a:t>
            </a:r>
            <a:r>
              <a:rPr lang="zh-CN" altLang="en-US" sz="2800" dirty="0">
                <a:latin typeface="Arial" panose="020B0604020202090204" pitchFamily="34" charset="0"/>
                <a:ea typeface="黑体" charset="0"/>
              </a:rPr>
              <a:t>且为有序表</a:t>
            </a: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490538" y="1420813"/>
            <a:ext cx="523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>
                <a:solidFill>
                  <a:srgbClr val="0033CC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33CC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>
              <a:solidFill>
                <a:srgbClr val="0033CC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78286" y="1609725"/>
            <a:ext cx="6023428" cy="1068388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sorted integer lists L,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ins(x, L) = a sorted permutation of x::L.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7F8BCE-5533-E84A-9B74-B088DA1C4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417" r="1649" b="6680"/>
          <a:stretch/>
        </p:blipFill>
        <p:spPr>
          <a:xfrm>
            <a:off x="1524000" y="101600"/>
            <a:ext cx="8984343" cy="6589486"/>
          </a:xfrm>
        </p:spPr>
      </p:pic>
    </p:spTree>
    <p:extLst>
      <p:ext uri="{BB962C8B-B14F-4D97-AF65-F5344CB8AC3E}">
        <p14:creationId xmlns:p14="http://schemas.microsoft.com/office/powerpoint/2010/main" val="402724946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75759F-3947-8846-B6E7-9B37458C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2329" r="875" b="2222"/>
          <a:stretch/>
        </p:blipFill>
        <p:spPr>
          <a:xfrm>
            <a:off x="1683657" y="159657"/>
            <a:ext cx="8577943" cy="642982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190388-119D-674A-A7FF-BDA175DC45C2}"/>
              </a:ext>
            </a:extLst>
          </p:cNvPr>
          <p:cNvSpPr/>
          <p:nvPr/>
        </p:nvSpPr>
        <p:spPr>
          <a:xfrm>
            <a:off x="6981371" y="2946400"/>
            <a:ext cx="1132115" cy="4826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66047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6413" y="4859338"/>
            <a:ext cx="5894387" cy="10683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For all integer lists L,</a:t>
            </a:r>
          </a:p>
          <a:p>
            <a:pPr>
              <a:defRPr/>
            </a:pPr>
            <a:r>
              <a:rPr lang="en-US" altLang="zh-CN" sz="2800" dirty="0">
                <a:solidFill>
                  <a:schemeClr val="tx1"/>
                </a:solidFill>
              </a:rPr>
              <a:t>isort L = a sorted permutation of L.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63445460-9BAF-2541-A07D-092312CDD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726" y="246697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30162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</a:p>
          <a:p>
            <a:pPr>
              <a:defRPr/>
            </a:pPr>
            <a:endParaRPr lang="en-US" altLang="zh-CN" sz="1200" dirty="0"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REQUIRES true 					*)</a:t>
            </a:r>
          </a:p>
          <a:p>
            <a:pPr>
              <a:defRPr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(* ENSURES isort(L) = a sorted perm of L 	*)</a:t>
            </a:r>
          </a:p>
          <a:p>
            <a:pPr>
              <a:defRPr/>
            </a:pP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061884" y="51387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DCB82AD1-4C8F-F745-8649-EA1ACA98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500" y="1536700"/>
            <a:ext cx="8948738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: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 -&gt; </a:t>
            </a:r>
            <a:r>
              <a:rPr lang="en-US" altLang="zh-CN" sz="3200" dirty="0" err="1">
                <a:latin typeface="+mn-lt"/>
                <a:ea typeface="宋体" panose="02010600030101010101" pitchFamily="2" charset="-122"/>
              </a:rPr>
              <a:t>int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list</a:t>
            </a:r>
            <a:endParaRPr lang="pt-BR" altLang="zh-CN" sz="1200" dirty="0">
              <a:solidFill>
                <a:srgbClr val="0433FF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fun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 [ ] = [ ]</a:t>
            </a: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  |   isort (x::L) = ins (x, isort L)</a:t>
            </a:r>
            <a:endParaRPr lang="pt-BR" altLang="zh-CN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31260" y="5518338"/>
            <a:ext cx="45127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怎么排的？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1218507" y="3322810"/>
            <a:ext cx="8948738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ins (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ins(4,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ins(3, ins(2,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[1]</a:t>
            </a:r>
            <a:r>
              <a:rPr lang="de-DE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))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…</a:t>
            </a:r>
            <a:endParaRPr lang="zh-CN" altLang="en-US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5364" name="矩形 1"/>
          <p:cNvSpPr>
            <a:spLocks noChangeArrowheads="1"/>
          </p:cNvSpPr>
          <p:nvPr/>
        </p:nvSpPr>
        <p:spPr bwMode="auto">
          <a:xfrm>
            <a:off x="6675755" y="337820"/>
            <a:ext cx="533463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fun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ins (x, [ ]) = [x]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    | ins (x, y::L) =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case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compare(x, y)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90204" pitchFamily="34" charset="0"/>
              </a:rPr>
              <a:t>of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   GREATER =&gt; y::ins(x, L)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</a:rPr>
              <a:t>		    |        _ 	  =&gt; x::y::L</a:t>
            </a:r>
            <a:endParaRPr lang="en-US" altLang="zh-CN" sz="1800" dirty="0">
              <a:solidFill>
                <a:srgbClr val="FF0000"/>
              </a:solidFill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声明的使用"/>
          <p:cNvSpPr txBox="1">
            <a:spLocks noGrp="1"/>
          </p:cNvSpPr>
          <p:nvPr>
            <p:ph type="title" idx="4294967295"/>
          </p:nvPr>
        </p:nvSpPr>
        <p:spPr>
          <a:xfrm>
            <a:off x="904875" y="3048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声明的使用</a:t>
            </a:r>
          </a:p>
        </p:txBody>
      </p:sp>
      <p:sp>
        <p:nvSpPr>
          <p:cNvPr id="46" name="声明函数："/>
          <p:cNvSpPr txBox="1"/>
          <p:nvPr/>
        </p:nvSpPr>
        <p:spPr>
          <a:xfrm>
            <a:off x="234950" y="1709737"/>
            <a:ext cx="1882140" cy="599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声明函数：</a:t>
            </a:r>
          </a:p>
        </p:txBody>
      </p:sp>
      <p:sp>
        <p:nvSpPr>
          <p:cNvPr id="47" name="val pi : real = 3.14;…"/>
          <p:cNvSpPr txBox="1"/>
          <p:nvPr/>
        </p:nvSpPr>
        <p:spPr>
          <a:xfrm>
            <a:off x="2225675" y="2428875"/>
            <a:ext cx="6130925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square(r:real) : real = r * r;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area(r:real) : real = pi * square(r);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endParaRPr b="0"/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val </a:t>
            </a:r>
            <a:r>
              <a:rPr b="0"/>
              <a:t>pi : real = 3.14159;</a:t>
            </a:r>
          </a:p>
        </p:txBody>
      </p:sp>
      <p:sp>
        <p:nvSpPr>
          <p:cNvPr id="48" name="变量pi的重新声明"/>
          <p:cNvSpPr txBox="1"/>
          <p:nvPr/>
        </p:nvSpPr>
        <p:spPr>
          <a:xfrm>
            <a:off x="8356600" y="4151312"/>
            <a:ext cx="3419475" cy="59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变量pi的重新声明</a:t>
            </a:r>
          </a:p>
        </p:txBody>
      </p:sp>
      <p:sp>
        <p:nvSpPr>
          <p:cNvPr id="49" name="area 1.0; 或者 area (1.0);"/>
          <p:cNvSpPr txBox="1"/>
          <p:nvPr/>
        </p:nvSpPr>
        <p:spPr>
          <a:xfrm>
            <a:off x="2225675" y="5280025"/>
            <a:ext cx="6130925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area 1.0;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 或者 </a:t>
            </a:r>
            <a:r>
              <a:t>area (1.0);</a:t>
            </a:r>
          </a:p>
        </p:txBody>
      </p:sp>
      <p:sp>
        <p:nvSpPr>
          <p:cNvPr id="50" name="erea仍在3.14的scope中"/>
          <p:cNvSpPr txBox="1"/>
          <p:nvPr/>
        </p:nvSpPr>
        <p:spPr>
          <a:xfrm>
            <a:off x="7983537" y="5626100"/>
            <a:ext cx="4208463" cy="5994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黑体"/>
                <a:ea typeface="黑体"/>
                <a:cs typeface="黑体"/>
                <a:sym typeface="黑体"/>
              </a:defRPr>
            </a:pPr>
            <a:r>
              <a:t>erea仍在3.14的scope中</a:t>
            </a:r>
          </a:p>
        </p:txBody>
      </p:sp>
      <p:sp>
        <p:nvSpPr>
          <p:cNvPr id="51" name="声明将产生名字(变量)和值的绑定(结合)，…"/>
          <p:cNvSpPr txBox="1"/>
          <p:nvPr/>
        </p:nvSpPr>
        <p:spPr>
          <a:xfrm>
            <a:off x="5680075" y="1212850"/>
            <a:ext cx="6511925" cy="810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声明将产生名字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变量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和值的绑定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结合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，</a:t>
            </a:r>
          </a:p>
          <a:p>
            <a:pPr>
              <a:defRPr sz="2000">
                <a:solidFill>
                  <a:srgbClr val="FF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绑定具有静态作用域（</a:t>
            </a:r>
            <a:r>
              <a:t> Bindings are </a:t>
            </a:r>
            <a:r>
              <a:rPr i="1"/>
              <a:t>statically scoped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）</a:t>
            </a:r>
          </a:p>
        </p:txBody>
      </p:sp>
      <p:sp>
        <p:nvSpPr>
          <p:cNvPr id="52" name="&gt; 3,14: real;"/>
          <p:cNvSpPr txBox="1"/>
          <p:nvPr/>
        </p:nvSpPr>
        <p:spPr>
          <a:xfrm>
            <a:off x="2225675" y="5854700"/>
            <a:ext cx="2168526" cy="486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&gt; 3,14: real;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 advAuto="0"/>
      <p:bldP spid="48" grpId="2" animBg="1" advAuto="0"/>
      <p:bldP spid="49" grpId="3" animBg="1" advAuto="0"/>
      <p:bldP spid="50" grpId="5" animBg="1" advAuto="0"/>
      <p:bldP spid="51" grpId="6" animBg="1" advAuto="0"/>
      <p:bldP spid="52" grpId="4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82" t="27434" r="3997" b="5459"/>
          <a:stretch>
            <a:fillRect/>
          </a:stretch>
        </p:blipFill>
        <p:spPr>
          <a:xfrm>
            <a:off x="2134566" y="1690688"/>
            <a:ext cx="7922867" cy="4436534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插入排序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</a:t>
            </a:r>
            <a:r>
              <a:rPr lang="en-US" altLang="zh-CN" dirty="0" err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isort</a:t>
            </a:r>
            <a:endParaRPr lang="zh-CN" altLang="en-US" dirty="0"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7818" t="16050" r="8769" b="2964"/>
          <a:stretch>
            <a:fillRect/>
          </a:stretch>
        </p:blipFill>
        <p:spPr>
          <a:xfrm>
            <a:off x="2506132" y="1625598"/>
            <a:ext cx="6844475" cy="51138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579DE2-B000-6D47-BA4E-E81D8876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005" r="2281" b="8148"/>
          <a:stretch/>
        </p:blipFill>
        <p:spPr>
          <a:xfrm>
            <a:off x="1797341" y="304800"/>
            <a:ext cx="9044832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660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另一个插入排序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——isort’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679575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en-US" altLang="zh-CN" sz="3200" dirty="0"/>
              <a:t>isort’ :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 -&gt; </a:t>
            </a:r>
            <a:r>
              <a:rPr lang="en-US" altLang="zh-CN" sz="3200" dirty="0" err="1"/>
              <a:t>int</a:t>
            </a:r>
            <a:r>
              <a:rPr lang="en-US" altLang="zh-CN" sz="3200" dirty="0"/>
              <a:t> list</a:t>
            </a:r>
          </a:p>
          <a:p>
            <a:pPr>
              <a:buFont typeface="Arial" panose="020B0604020202090204" pitchFamily="34" charset="0"/>
              <a:buChar char="•"/>
              <a:defRPr/>
            </a:pPr>
            <a:endParaRPr lang="en-US" altLang="zh-CN" sz="3200" dirty="0"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b="1" dirty="0">
                <a:solidFill>
                  <a:srgbClr val="0033CC"/>
                </a:solidFill>
              </a:rPr>
              <a:t>fun </a:t>
            </a:r>
            <a:r>
              <a:rPr lang="en-US" altLang="zh-CN" sz="3200" dirty="0" err="1">
                <a:solidFill>
                  <a:srgbClr val="0033CC"/>
                </a:solidFill>
              </a:rPr>
              <a:t>isort</a:t>
            </a:r>
            <a:r>
              <a:rPr lang="en-US" altLang="zh-CN" sz="3200" dirty="0">
                <a:solidFill>
                  <a:srgbClr val="0033CC"/>
                </a:solidFill>
              </a:rPr>
              <a:t>’ [ ] = [ 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en-US" altLang="zh-CN" sz="3200" dirty="0">
                <a:solidFill>
                  <a:srgbClr val="0033CC"/>
                </a:solidFill>
              </a:rPr>
              <a:t>  |   isort’ [x] = [x]</a:t>
            </a:r>
          </a:p>
          <a:p>
            <a:pPr marL="0" indent="0">
              <a:buFont typeface="Arial" panose="020B0604020202090204" pitchFamily="34" charset="0"/>
              <a:buNone/>
              <a:defRPr/>
            </a:pPr>
            <a:r>
              <a:rPr lang="de-DE" altLang="zh-CN" sz="3200" dirty="0">
                <a:solidFill>
                  <a:srgbClr val="0033CC"/>
                </a:solidFill>
              </a:rPr>
              <a:t>  |   isort’ (x::L) = ins (x, isort’ L);</a:t>
            </a:r>
            <a:endParaRPr lang="en-US" altLang="zh-CN" sz="3200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9800" y="3298825"/>
            <a:ext cx="2878138" cy="7048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411663" y="4995863"/>
            <a:ext cx="6227762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</a:t>
            </a:r>
            <a:r>
              <a:rPr lang="en-US" altLang="zh-CN" sz="2400">
                <a:latin typeface="Arial" panose="020B0604020202090204" pitchFamily="34" charset="0"/>
              </a:rPr>
              <a:t> and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</a:t>
            </a:r>
            <a:r>
              <a:rPr lang="en-US" altLang="zh-CN" sz="2400">
                <a:latin typeface="Arial" panose="020B0604020202090204" pitchFamily="34" charset="0"/>
              </a:rPr>
              <a:t> are extensionally equivalent.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	For all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L</a:t>
            </a:r>
            <a:r>
              <a:rPr lang="en-US" altLang="zh-CN" sz="2400">
                <a:latin typeface="Arial" panose="020B0604020202090204" pitchFamily="34" charset="0"/>
              </a:rPr>
              <a:t> : int list,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 L</a:t>
            </a:r>
            <a:r>
              <a:rPr lang="en-US" altLang="zh-CN" sz="2400">
                <a:latin typeface="Arial" panose="020B0604020202090204" pitchFamily="34" charset="0"/>
              </a:rPr>
              <a:t> = </a:t>
            </a:r>
            <a:r>
              <a:rPr lang="en-US" altLang="zh-CN" sz="2400">
                <a:solidFill>
                  <a:srgbClr val="0033CC"/>
                </a:solidFill>
                <a:latin typeface="Arial" panose="020B0604020202090204" pitchFamily="34" charset="0"/>
              </a:rPr>
              <a:t>isort’ L</a:t>
            </a:r>
            <a:r>
              <a:rPr lang="en-US" altLang="zh-CN" sz="2400">
                <a:latin typeface="Arial" panose="020B0604020202090204" pitchFamily="34" charset="0"/>
              </a:rPr>
              <a:t>.</a:t>
            </a:r>
            <a:endParaRPr lang="zh-CN" altLang="en-US" sz="2400">
              <a:latin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790700"/>
            <a:ext cx="10515600" cy="4351338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基本思想：采用分治法（</a:t>
            </a:r>
            <a:r>
              <a:rPr lang="en-US" altLang="zh-CN" i="1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Divide and Conquer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）将已有序的子序列合并，得到完全有序的序列；即先使每个子序列有序，再使子序列段间有序。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操作步骤：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个元素</a:t>
            </a: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分成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两个含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n/2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元素的子序列</a:t>
            </a: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将两个子序列递归排序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914400" lvl="1" indent="-457200">
              <a:buFont typeface="Calibri Light" panose="020F0302020204030204" pitchFamily="34" charset="0"/>
              <a:buAutoNum type="arabicPeriod"/>
            </a:pPr>
            <a:r>
              <a:rPr lang="zh-CN" altLang="en-US" b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合并</a:t>
            </a:r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两个已排序好的序列</a:t>
            </a:r>
          </a:p>
          <a:p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694113" y="3151188"/>
            <a:ext cx="4176712" cy="506412"/>
          </a:xfrm>
          <a:prstGeom prst="wedgeRoundRectCallout">
            <a:avLst>
              <a:gd name="adj1" fmla="val -47265"/>
              <a:gd name="adj2" fmla="val 12809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split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  <p:sp>
        <p:nvSpPr>
          <p:cNvPr id="5" name="圆角矩形标注 4"/>
          <p:cNvSpPr/>
          <p:nvPr/>
        </p:nvSpPr>
        <p:spPr>
          <a:xfrm>
            <a:off x="2051050" y="5762625"/>
            <a:ext cx="4625975" cy="506413"/>
          </a:xfrm>
          <a:prstGeom prst="wedgeRoundRectCallout">
            <a:avLst>
              <a:gd name="adj1" fmla="val -44998"/>
              <a:gd name="adj2" fmla="val -1670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/>
              <a:t>merge :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*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 -&gt;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list</a:t>
            </a:r>
            <a:endParaRPr lang="zh-CN" alt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ldLvl="0" animBg="1"/>
      <p:bldP spid="5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39" y="2223836"/>
            <a:ext cx="8182122" cy="362351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8200" y="2195768"/>
            <a:ext cx="10515600" cy="3101975"/>
          </a:xfrm>
        </p:spPr>
        <p:txBody>
          <a:bodyPr/>
          <a:lstStyle/>
          <a:p>
            <a:pPr>
              <a:buFont typeface="Arial" panose="020B0604020202090204" pitchFamily="34" charset="0"/>
              <a:buChar char="•"/>
              <a:defRPr/>
            </a:pPr>
            <a:r>
              <a:rPr lang="zh-CN" altLang="en-US" sz="3200" dirty="0"/>
              <a:t>如何实现更加复杂的函数功能？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状态的记录和改变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更复杂的递归</a:t>
            </a:r>
          </a:p>
          <a:p>
            <a:pPr lvl="1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Helper</a:t>
            </a:r>
            <a:r>
              <a:rPr lang="zh-CN" altLang="en-US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 </a:t>
            </a:r>
            <a:r>
              <a:rPr lang="en-US" altLang="zh-CN" dirty="0">
                <a:solidFill>
                  <a:srgbClr val="0033CC"/>
                </a:solidFill>
                <a:latin typeface="Arial" panose="020B0604020202090204" pitchFamily="34" charset="0"/>
                <a:ea typeface="黑体" pitchFamily="2" charset="-122"/>
                <a:cs typeface="Arial" panose="020B0604020202090204" pitchFamily="34" charset="0"/>
              </a:rPr>
              <a:t>functions</a:t>
            </a:r>
            <a:endParaRPr lang="zh-CN" altLang="en-US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  <a:p>
            <a:pPr lvl="1">
              <a:buFont typeface="Arial" panose="020B0604020202090204" pitchFamily="34" charset="0"/>
              <a:buChar char="•"/>
              <a:defRPr/>
            </a:pP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pitchFamily="2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善于使用帮助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1120775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满足调用函数的功能需求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扩展应用到其他函数中，实现更广泛的功能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11268" name="矩形 4"/>
          <p:cNvSpPr>
            <a:spLocks noChangeArrowheads="1"/>
          </p:cNvSpPr>
          <p:nvPr/>
        </p:nvSpPr>
        <p:spPr bwMode="auto">
          <a:xfrm>
            <a:off x="838200" y="3405188"/>
            <a:ext cx="5688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Arial" panose="020B0604020202090204" pitchFamily="34" charset="0"/>
              </a:rPr>
              <a:t>merge : int list * int list -&gt; int list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46087" y="4818063"/>
            <a:ext cx="5345113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sorted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sorted permutation </a:t>
            </a:r>
            <a:r>
              <a:rPr lang="en-US" altLang="zh-CN" sz="2400" dirty="0">
                <a:solidFill>
                  <a:srgbClr val="0033CC"/>
                </a:solidFill>
              </a:rPr>
              <a:t>of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400800" y="4830763"/>
            <a:ext cx="5213350" cy="1500187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For all </a:t>
            </a:r>
            <a:r>
              <a:rPr lang="en-US" altLang="zh-CN" sz="2400" dirty="0">
                <a:solidFill>
                  <a:srgbClr val="FF0000"/>
                </a:solidFill>
              </a:rPr>
              <a:t>integer lists </a:t>
            </a:r>
            <a:r>
              <a:rPr lang="en-US" altLang="zh-CN" sz="2400" dirty="0">
                <a:solidFill>
                  <a:srgbClr val="0033CC"/>
                </a:solidFill>
              </a:rPr>
              <a:t>A and B,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33CC"/>
                </a:solidFill>
              </a:rPr>
              <a:t>   merge(A, B)= a </a:t>
            </a:r>
            <a:r>
              <a:rPr lang="en-US" altLang="zh-CN" sz="2400" dirty="0">
                <a:solidFill>
                  <a:srgbClr val="FF0000"/>
                </a:solidFill>
              </a:rPr>
              <a:t>permutation</a:t>
            </a:r>
            <a:r>
              <a:rPr lang="en-US" altLang="zh-CN" sz="2400" dirty="0">
                <a:solidFill>
                  <a:srgbClr val="0033CC"/>
                </a:solidFill>
              </a:rPr>
              <a:t> of </a:t>
            </a:r>
            <a:br>
              <a:rPr lang="en-US" altLang="zh-CN" sz="2400" dirty="0">
                <a:solidFill>
                  <a:srgbClr val="0033CC"/>
                </a:solidFill>
              </a:rPr>
            </a:br>
            <a:r>
              <a:rPr lang="en-US" altLang="zh-CN" sz="2400" dirty="0">
                <a:solidFill>
                  <a:srgbClr val="0033CC"/>
                </a:solidFill>
              </a:rPr>
              <a:t>                            A@B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7075" y="4278313"/>
            <a:ext cx="2325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在归并排序中：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681788" y="4344988"/>
            <a:ext cx="2325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030A0"/>
                </a:solidFill>
                <a:latin typeface="黑体" charset="0"/>
                <a:ea typeface="黑体" charset="0"/>
              </a:rPr>
              <a:t>通常情况下：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268" grpId="0"/>
      <p:bldP spid="7" grpId="0" bldLvl="0" animBg="1"/>
      <p:bldP spid="8" grpId="0" bldLvl="0" animBg="1"/>
      <p:bldP spid="4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sz="32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4388" y="1630363"/>
            <a:ext cx="10998200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int list -&gt; int list * int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split(L) = a pair of lists (A, B)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such that length(A) and length(B) differ by at most 1,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and A@B is a permutation of L. 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938712" y="4657498"/>
            <a:ext cx="7154863" cy="1714273"/>
          </a:xfrm>
          <a:prstGeom prst="roundRect">
            <a:avLst/>
          </a:prstGeom>
          <a:solidFill>
            <a:srgbClr val="DEEB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For all L:int list,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split(L) = a pair of lists (A, B) such that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    length(A) ≈ length(B) and 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</a:rPr>
              <a:t>A@B is a permutation of L.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7613" y="4284663"/>
            <a:ext cx="2878137" cy="52863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圆角矩形标注 1"/>
          <p:cNvSpPr/>
          <p:nvPr/>
        </p:nvSpPr>
        <p:spPr>
          <a:xfrm>
            <a:off x="4006850" y="3702050"/>
            <a:ext cx="1390650" cy="461963"/>
          </a:xfrm>
          <a:prstGeom prst="wedgeRoundRectCallout">
            <a:avLst>
              <a:gd name="adj1" fmla="val -41478"/>
              <a:gd name="adj2" fmla="val 6250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6" grpId="0" bldLvl="0" animBg="1"/>
      <p:bldP spid="2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863" y="1581150"/>
            <a:ext cx="11283950" cy="4646613"/>
          </a:xfrm>
        </p:spPr>
        <p:txBody>
          <a:bodyPr/>
          <a:lstStyle/>
          <a:p>
            <a:pPr marL="0"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根据</a:t>
            </a:r>
            <a:r>
              <a:rPr lang="en-US" altLang="zh-CN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L</a:t>
            </a:r>
            <a:r>
              <a:rPr lang="zh-CN" altLang="en-US" sz="3200" b="1">
                <a:solidFill>
                  <a:srgbClr val="7030A0"/>
                </a:solidFill>
                <a:latin typeface="黑体" charset="0"/>
                <a:ea typeface="黑体" charset="0"/>
                <a:cs typeface="Arial" panose="020B0604020202090204" pitchFamily="34" charset="0"/>
              </a:rPr>
              <a:t>的长度用完全归纳法进行证明</a:t>
            </a:r>
            <a:endParaRPr lang="en-US" altLang="zh-CN" sz="3200" b="1">
              <a:solidFill>
                <a:srgbClr val="7030A0"/>
              </a:solidFill>
              <a:latin typeface="黑体" charset="0"/>
              <a:ea typeface="黑体" charset="0"/>
              <a:cs typeface="Arial" panose="020B0604020202090204" pitchFamily="34" charset="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cs typeface="Arial" panose="020B0604020202090204" pitchFamily="34" charset="0"/>
              </a:rPr>
              <a:t>1. L = [ ], [x]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黑体" charset="0"/>
                <a:ea typeface="黑体" charset="0"/>
                <a:cs typeface="Arial" panose="020B0604020202090204" pitchFamily="34" charset="0"/>
              </a:rPr>
              <a:t>   </a:t>
            </a:r>
            <a:r>
              <a:rPr lang="en-US" altLang="zh-CN" sz="2400">
                <a:latin typeface="黑体" charset="0"/>
                <a:ea typeface="黑体" charset="0"/>
                <a:cs typeface="Arial" panose="020B0604020202090204" pitchFamily="34" charset="0"/>
              </a:rPr>
              <a:t>①</a:t>
            </a:r>
            <a:r>
              <a:rPr lang="en-US" altLang="zh-CN" sz="2400">
                <a:cs typeface="Arial" panose="020B0604020202090204" pitchFamily="34" charset="0"/>
              </a:rPr>
              <a:t>split [ ] = a pair (A, B) such that length(A)≈length(B) &amp; A@B is a perm of [ ].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2400">
                <a:cs typeface="Arial" panose="020B0604020202090204" pitchFamily="34" charset="0"/>
              </a:rPr>
              <a:t>        ②split [x] = a pair (A, B) such that length(A)≈length(B) &amp; A@B is a perm of [x].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2.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假设</a:t>
            </a:r>
            <a:r>
              <a:rPr lang="en-US" altLang="zh-CN" sz="2400"/>
              <a:t>split(R) = a pair (A’, B’) such that length(A’)≈length(B’) &amp; A’@B’ is a perm of R. </a:t>
            </a: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>
                <a:latin typeface="Arial" panose="020B0604020202090204" pitchFamily="34" charset="0"/>
                <a:ea typeface="黑体" charset="0"/>
              </a:rPr>
              <a:t>     </a:t>
            </a:r>
            <a:r>
              <a:rPr lang="zh-CN" altLang="en-US" sz="2400">
                <a:latin typeface="Arial" panose="020B0604020202090204" pitchFamily="34" charset="0"/>
                <a:ea typeface="黑体" charset="0"/>
              </a:rPr>
              <a:t>证明</a:t>
            </a:r>
            <a:r>
              <a:rPr lang="en-US" altLang="zh-CN" sz="2400">
                <a:latin typeface="Arial" panose="020B0604020202090204" pitchFamily="34" charset="0"/>
                <a:ea typeface="黑体" charset="0"/>
              </a:rPr>
              <a:t>: </a:t>
            </a:r>
            <a:r>
              <a:rPr lang="en-US" altLang="zh-CN" sz="2400"/>
              <a:t> split(L) = a pair (A, B) such that length(A)≈length(B) &amp; A@B is a perm of x::y::R.			(L=x::y::R)</a:t>
            </a:r>
            <a:endParaRPr lang="zh-CN" altLang="en-US" sz="2400"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736725"/>
            <a:ext cx="7842251" cy="47958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表的分割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——split</a:t>
            </a:r>
            <a:endParaRPr lang="zh-CN" altLang="en-US" dirty="0">
              <a:cs typeface="Arial" panose="020B0604020202090204" pitchFamily="34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681020" y="735518"/>
            <a:ext cx="4831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[5,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4,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3,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2,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1]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怎么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split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的？</a:t>
            </a:r>
          </a:p>
        </p:txBody>
      </p:sp>
      <p:sp>
        <p:nvSpPr>
          <p:cNvPr id="6" name="矩形 5"/>
          <p:cNvSpPr/>
          <p:nvPr/>
        </p:nvSpPr>
        <p:spPr>
          <a:xfrm>
            <a:off x="5758555" y="2526594"/>
            <a:ext cx="559524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4::split(3::2::split[1]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</a:rPr>
              <a:t>split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4::split(3::[1],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2::[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split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(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5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::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3,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4::[2]</a:t>
            </a:r>
            <a:r>
              <a:rPr lang="de-DE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) 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=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[5,3,1],</a:t>
            </a:r>
            <a:r>
              <a:rPr lang="zh-CN" altLang="en-US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solidFill>
                  <a:srgbClr val="0033CC"/>
                </a:solidFill>
                <a:latin typeface="+mn-lt"/>
                <a:ea typeface="宋体" panose="02010600030101010101" pitchFamily="2" charset="-122"/>
              </a:rPr>
              <a:t>[4,2]</a:t>
            </a:r>
            <a:endParaRPr lang="zh-CN" altLang="en-US" sz="32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  <a:p>
            <a:pPr>
              <a:defRPr/>
            </a:pPr>
            <a:endParaRPr lang="pt-BR" altLang="zh-CN" sz="2800" dirty="0">
              <a:solidFill>
                <a:srgbClr val="0033CC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14635" y="2000624"/>
            <a:ext cx="4522384" cy="4462462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/>
              <a:t>split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 *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>
                <a:solidFill>
                  <a:srgbClr val="0033CC"/>
                </a:solidFill>
              </a:rPr>
              <a:t>split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[x] = ([x], [ 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split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let </a:t>
            </a:r>
            <a:r>
              <a:rPr lang="en-US" altLang="zh-CN" dirty="0" err="1">
                <a:solidFill>
                  <a:srgbClr val="0033CC"/>
                </a:solidFill>
              </a:rPr>
              <a:t>val</a:t>
            </a:r>
            <a:r>
              <a:rPr lang="en-US" altLang="zh-CN" dirty="0">
                <a:solidFill>
                  <a:srgbClr val="0033CC"/>
                </a:solidFill>
              </a:rPr>
              <a:t> (A, B) =split L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in </a:t>
            </a:r>
            <a:r>
              <a:rPr lang="es-ES" altLang="zh-CN" dirty="0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 dirty="0">
                <a:solidFill>
                  <a:srgbClr val="0033CC"/>
                </a:solidFill>
              </a:rPr>
              <a:t>	</a:t>
            </a:r>
            <a:r>
              <a:rPr lang="es-ES" altLang="zh-CN" b="1" dirty="0" err="1">
                <a:solidFill>
                  <a:srgbClr val="0033CC"/>
                </a:solidFill>
              </a:rPr>
              <a:t>end</a:t>
            </a:r>
            <a:endParaRPr lang="en-US" altLang="zh-CN" dirty="0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表的合并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——merge</a:t>
            </a:r>
            <a:endParaRPr lang="zh-CN" altLang="en-US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dirty="0"/>
              <a:t>merge : int list * int list -&gt; int list</a:t>
            </a:r>
          </a:p>
          <a:p>
            <a:pPr marL="0" lvl="1" indent="0">
              <a:spcBef>
                <a:spcPts val="1000"/>
              </a:spcBef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A and B are &lt;-sorted lists 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merge(A, B) = a &lt;-sorted perm of A@B 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b="1" dirty="0">
                <a:solidFill>
                  <a:srgbClr val="0033CC"/>
                </a:solidFill>
              </a:rPr>
              <a:t>fun </a:t>
            </a:r>
            <a:r>
              <a:rPr lang="en-US" altLang="zh-CN" sz="2400" dirty="0">
                <a:solidFill>
                  <a:srgbClr val="0033CC"/>
                </a:solidFill>
              </a:rPr>
              <a:t>merge (A, [ ]) = A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([ ], B) = B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sz="2400" b="1" dirty="0">
                <a:solidFill>
                  <a:srgbClr val="0033CC"/>
                </a:solidFill>
              </a:rPr>
              <a:t>case </a:t>
            </a:r>
            <a:r>
              <a:rPr lang="en-US" altLang="zh-CN" sz="2400" dirty="0">
                <a:solidFill>
                  <a:srgbClr val="0033CC"/>
                </a:solidFill>
              </a:rPr>
              <a:t>compare(x, y) </a:t>
            </a:r>
            <a:r>
              <a:rPr lang="en-US" altLang="zh-CN" sz="2400" b="1" dirty="0">
                <a:solidFill>
                  <a:srgbClr val="0033CC"/>
                </a:solidFill>
              </a:rPr>
              <a:t>of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   LESS =&gt; x :: merge(A, y::B)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		      | EQUAL =&gt; x::y::merge(A, B)</a:t>
            </a: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0033CC"/>
                </a:solidFill>
              </a:rPr>
              <a:t>	  		      | GREATER =&gt; y :: merge(x::A, B)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642350" y="5575300"/>
            <a:ext cx="223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90204" pitchFamily="34" charset="0"/>
                <a:ea typeface="隶书" charset="0"/>
                <a:cs typeface="Arial" panose="020B0604020202090204" pitchFamily="34" charset="0"/>
              </a:rPr>
              <a:t>如何证明？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03764" y="3275923"/>
            <a:ext cx="2341562" cy="8255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3925888" y="3163888"/>
            <a:ext cx="2546350" cy="719137"/>
          </a:xfrm>
          <a:prstGeom prst="wedgeRoundRectCallout">
            <a:avLst>
              <a:gd name="adj1" fmla="val -65277"/>
              <a:gd name="adj2" fmla="val 45061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能否写成：</a:t>
            </a:r>
            <a:b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merge([], []) = []?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bldLvl="0" animBg="1"/>
      <p:bldP spid="6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用归纳法证明</a:t>
            </a:r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函数的正确性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690688"/>
            <a:ext cx="7861300" cy="4699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838200" y="413251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Merge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函数的特点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38814"/>
            <a:ext cx="8064500" cy="477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开始使用帮助</a:t>
            </a:r>
            <a:r>
              <a:rPr lang="en-US" altLang="zh-CN" dirty="0">
                <a:latin typeface="Calibri" charset="0"/>
                <a:ea typeface="黑体" charset="0"/>
                <a:cs typeface="Arial" panose="020B0604020202090204" pitchFamily="34" charset="0"/>
              </a:rPr>
              <a:t>(helper)</a:t>
            </a:r>
            <a:r>
              <a:rPr lang="zh-CN" altLang="en-US" dirty="0">
                <a:latin typeface="Calibri" charset="0"/>
                <a:ea typeface="黑体" charset="0"/>
                <a:cs typeface="Arial" panose="020B0604020202090204" pitchFamily="34" charset="0"/>
              </a:rPr>
              <a:t>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13" y="2451768"/>
            <a:ext cx="8216105" cy="3034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89" y="1690688"/>
            <a:ext cx="7867650" cy="4351337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dirty="0" err="1"/>
              <a:t>msort</a:t>
            </a:r>
            <a:r>
              <a:rPr lang="en-US" altLang="zh-CN" dirty="0"/>
              <a:t> : </a:t>
            </a:r>
            <a:r>
              <a:rPr lang="en-US" altLang="zh-CN" dirty="0" err="1"/>
              <a:t>int</a:t>
            </a:r>
            <a:r>
              <a:rPr lang="en-US" altLang="zh-CN" dirty="0"/>
              <a:t> list -&gt; </a:t>
            </a:r>
            <a:r>
              <a:rPr lang="en-US" altLang="zh-CN" dirty="0" err="1"/>
              <a:t>int</a:t>
            </a:r>
            <a:r>
              <a:rPr lang="en-US" altLang="zh-CN" dirty="0"/>
              <a:t> list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dirty="0"/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REQUIRES true 						*)</a:t>
            </a:r>
          </a:p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r>
              <a:rPr lang="en-US" altLang="zh-CN" dirty="0"/>
              <a:t>(* ENSURES </a:t>
            </a:r>
            <a:r>
              <a:rPr lang="en-US" altLang="zh-CN" dirty="0" err="1"/>
              <a:t>msort</a:t>
            </a:r>
            <a:r>
              <a:rPr lang="en-US" altLang="zh-CN" dirty="0"/>
              <a:t>(L) = a &lt;-sorted perm of L 		*)</a:t>
            </a: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1000" b="1" dirty="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0033CC"/>
                </a:solidFill>
              </a:rPr>
              <a:t>fun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|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L =  </a:t>
            </a:r>
            <a:r>
              <a:rPr lang="en-US" altLang="zh-CN" b="1" dirty="0">
                <a:solidFill>
                  <a:srgbClr val="0033CC"/>
                </a:solidFill>
              </a:rPr>
              <a:t>let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	</a:t>
            </a:r>
            <a:r>
              <a:rPr lang="en-US" altLang="zh-CN" b="1" dirty="0" err="1">
                <a:solidFill>
                  <a:srgbClr val="0033CC"/>
                </a:solidFill>
              </a:rPr>
              <a:t>val</a:t>
            </a:r>
            <a:r>
              <a:rPr lang="en-US" altLang="zh-CN" b="1" dirty="0">
                <a:solidFill>
                  <a:srgbClr val="0033CC"/>
                </a:solidFill>
              </a:rPr>
              <a:t> </a:t>
            </a:r>
            <a:r>
              <a:rPr lang="en-US" altLang="zh-CN" dirty="0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in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	merge (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A, </a:t>
            </a: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 dirty="0">
                <a:solidFill>
                  <a:srgbClr val="0033CC"/>
                </a:solidFill>
              </a:rPr>
              <a:t>		    end</a:t>
            </a:r>
            <a:endParaRPr lang="zh-CN" altLang="en-US" dirty="0">
              <a:solidFill>
                <a:srgbClr val="0033CC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97276" y="3751263"/>
            <a:ext cx="2497138" cy="49847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5561101" y="3289300"/>
            <a:ext cx="1390650" cy="461963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能否去掉？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827530" y="3289300"/>
            <a:ext cx="4364470" cy="1529541"/>
          </a:xfrm>
          <a:prstGeom prst="wedgeRoundRectCallout">
            <a:avLst>
              <a:gd name="adj1" fmla="val -58897"/>
              <a:gd name="adj2" fmla="val 89690"/>
              <a:gd name="adj3" fmla="val 16667"/>
            </a:avLst>
          </a:prstGeom>
          <a:solidFill>
            <a:srgbClr val="B9D4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err="1">
                <a:solidFill>
                  <a:srgbClr val="0033CC"/>
                </a:solidFill>
              </a:rPr>
              <a:t>msort</a:t>
            </a:r>
            <a:r>
              <a:rPr lang="en-US" altLang="zh-CN" dirty="0">
                <a:solidFill>
                  <a:srgbClr val="0033CC"/>
                </a:solidFill>
              </a:rPr>
              <a:t> [1] =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=&gt; 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merge(merge(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[1], </a:t>
            </a:r>
            <a:r>
              <a:rPr lang="en-US" altLang="zh-CN" dirty="0" err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msort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[]),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…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))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285750" indent="-285750">
              <a:buFont typeface="Symbol" charset="2"/>
              <a:buChar char="Þ"/>
              <a:defRPr/>
            </a:pP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不断拆分</a:t>
            </a:r>
            <a:r>
              <a:rPr lang="en-US" altLang="zh-CN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split[x]</a:t>
            </a:r>
            <a:endParaRPr lang="zh-CN" altLang="en-US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——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mergesort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690688"/>
            <a:ext cx="7493000" cy="483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525" y="0"/>
            <a:ext cx="10515600" cy="1325563"/>
          </a:xfrm>
        </p:spPr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归并排序</a:t>
            </a:r>
          </a:p>
        </p:txBody>
      </p:sp>
      <p:sp>
        <p:nvSpPr>
          <p:cNvPr id="4" name="内容占位符 2"/>
          <p:cNvSpPr txBox="1"/>
          <p:nvPr/>
        </p:nvSpPr>
        <p:spPr bwMode="auto">
          <a:xfrm>
            <a:off x="406400" y="1192213"/>
            <a:ext cx="45735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 [ ]  = ([ ],  [ ]) 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[x] = ([x], [ ])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 (x::y::L) =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 L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697413" y="1593850"/>
            <a:ext cx="7148512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lvl="1"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altLang="zh-CN" sz="2800" b="1" dirty="0">
                <a:solidFill>
                  <a:srgbClr val="0033CC"/>
                </a:solidFill>
              </a:rPr>
              <a:t>fun</a:t>
            </a:r>
            <a:r>
              <a:rPr lang="en-US" altLang="zh-CN" sz="2800" dirty="0">
                <a:solidFill>
                  <a:srgbClr val="0033CC"/>
                </a:solidFill>
              </a:rPr>
              <a:t> merge (A, [ ]) = A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([ ], B) = B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| merge (x::A, y::B) = </a:t>
            </a:r>
            <a:r>
              <a:rPr lang="en-US" altLang="zh-CN" b="1" dirty="0">
                <a:solidFill>
                  <a:srgbClr val="0033CC"/>
                </a:solidFill>
              </a:rPr>
              <a:t>case </a:t>
            </a:r>
            <a:r>
              <a:rPr lang="en-US" altLang="zh-CN" dirty="0">
                <a:solidFill>
                  <a:srgbClr val="0033CC"/>
                </a:solidFill>
              </a:rPr>
              <a:t>compare(x, y) </a:t>
            </a:r>
            <a:r>
              <a:rPr lang="en-US" altLang="zh-CN" b="1" dirty="0">
                <a:solidFill>
                  <a:srgbClr val="0033CC"/>
                </a:solidFill>
              </a:rPr>
              <a:t>of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   LESS =&gt; x :: merge(A, y::B)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	    | EQUAL =&gt; x::y::merge(A, B)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solidFill>
                  <a:srgbClr val="0033CC"/>
                </a:solidFill>
              </a:rPr>
              <a:t>	  	    | GREATER =&gt; y :: merge(x::A, B)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07963" y="4476750"/>
            <a:ext cx="6734175" cy="2255838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msort [ ] = [ 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[x] = [x]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 | msort L =  </a:t>
            </a:r>
            <a:r>
              <a:rPr lang="en-US" altLang="zh-CN" b="1">
                <a:solidFill>
                  <a:srgbClr val="0033CC"/>
                </a:solidFill>
              </a:rPr>
              <a:t>let	val </a:t>
            </a:r>
            <a:r>
              <a:rPr lang="en-US" altLang="zh-CN">
                <a:solidFill>
                  <a:srgbClr val="0033CC"/>
                </a:solidFill>
              </a:rPr>
              <a:t>(A, B) = split L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in</a:t>
            </a:r>
            <a:r>
              <a:rPr lang="en-US" altLang="zh-CN">
                <a:solidFill>
                  <a:srgbClr val="0033CC"/>
                </a:solidFill>
              </a:rPr>
              <a:t>	merge (msort A, msort B)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	    end</a:t>
            </a:r>
            <a:endParaRPr lang="zh-CN" altLang="en-US">
              <a:solidFill>
                <a:srgbClr val="0033CC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ML</a:t>
            </a:r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编程原则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(principles)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7150"/>
          </a:xfrm>
        </p:spPr>
        <p:txBody>
          <a:bodyPr/>
          <a:lstStyle/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每个函数都对应一个功能描述说明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function needs a spec)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需要验证程序符合功能描述说明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(Every spec needs a proof)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r>
              <a:rPr lang="zh-CN" altLang="en-US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用归纳法进行递归函数的正确性验证 </a:t>
            </a:r>
            <a:r>
              <a:rPr lang="en-US" altLang="zh-CN" sz="20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(Recursive functions need inductive proofs)</a:t>
            </a:r>
            <a:endParaRPr lang="en-US" altLang="zh-CN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选取合适的归纳法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(Learn to pick an appropriate method...)</a:t>
            </a:r>
            <a:endParaRPr lang="en-US" altLang="zh-CN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240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设计恰当的帮助函数 </a:t>
            </a:r>
            <a:r>
              <a:rPr lang="en-US" altLang="zh-CN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(Choose helper functions wisely)</a:t>
            </a:r>
            <a:endParaRPr lang="zh-CN" altLang="en-US" sz="240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044575" y="4741863"/>
            <a:ext cx="6632575" cy="1249362"/>
          </a:xfrm>
          <a:prstGeom prst="wedgeEllipseCallout">
            <a:avLst>
              <a:gd name="adj1" fmla="val -20107"/>
              <a:gd name="adj2" fmla="val -7363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charset="0"/>
              </a:defRPr>
            </a:lvl9pPr>
          </a:lstStyle>
          <a:p>
            <a:r>
              <a:rPr lang="en-US" altLang="zh-CN" sz="2800" i="1">
                <a:solidFill>
                  <a:srgbClr val="FFFFFF"/>
                </a:solidFill>
                <a:latin typeface="Calibri" charset="0"/>
              </a:rPr>
              <a:t>msort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的证明非常简单，源于函数</a:t>
            </a:r>
            <a:r>
              <a:rPr lang="en-US" altLang="zh-CN" sz="2800" b="1" i="1">
                <a:solidFill>
                  <a:srgbClr val="FFFFFF"/>
                </a:solidFill>
                <a:latin typeface="Calibri" charset="0"/>
              </a:rPr>
              <a:t>split and merge</a:t>
            </a:r>
            <a:r>
              <a:rPr lang="zh-CN" altLang="en-US" sz="2800">
                <a:solidFill>
                  <a:srgbClr val="FFFFFF"/>
                </a:solidFill>
                <a:latin typeface="黑体" charset="0"/>
                <a:ea typeface="黑体" charset="0"/>
              </a:rPr>
              <a:t>的使用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功能说明的作用 </a:t>
            </a:r>
            <a:r>
              <a:rPr lang="en-US" altLang="zh-CN">
                <a:latin typeface="Calibri" charset="0"/>
                <a:ea typeface="黑体" charset="0"/>
                <a:cs typeface="Arial" panose="020B0604020202090204" pitchFamily="34" charset="0"/>
              </a:rPr>
              <a:t>(the joy of specs)</a:t>
            </a:r>
            <a:endParaRPr lang="zh-CN" altLang="en-US">
              <a:latin typeface="Calibri" charset="0"/>
              <a:ea typeface="黑体" charset="0"/>
              <a:cs typeface="Arial" panose="020B060402020209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1650" cy="4351338"/>
          </a:xfrm>
        </p:spPr>
        <p:txBody>
          <a:bodyPr/>
          <a:lstStyle/>
          <a:p>
            <a:r>
              <a:rPr lang="zh-CN" altLang="en-US" dirty="0">
                <a:ea typeface="黑体" charset="0"/>
              </a:rPr>
              <a:t>就是注释，函数用来干嘛的？什么参数？什么类型？结果是什么？</a:t>
            </a:r>
            <a:endParaRPr lang="en-US" altLang="zh-CN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函数的证明有时依赖于某个被调用函数的证明结果</a:t>
            </a:r>
            <a:r>
              <a:rPr lang="en-US" altLang="zh-CN" dirty="0">
                <a:ea typeface="黑体" charset="0"/>
              </a:rPr>
              <a:t>(</a:t>
            </a:r>
            <a:r>
              <a:rPr lang="zh-CN" altLang="en-US" dirty="0">
                <a:ea typeface="黑体" charset="0"/>
              </a:rPr>
              <a:t>符合</a:t>
            </a:r>
            <a:r>
              <a:rPr lang="en-US" altLang="zh-CN" dirty="0">
                <a:ea typeface="黑体" charset="0"/>
              </a:rPr>
              <a:t>spec</a:t>
            </a:r>
            <a:r>
              <a:rPr lang="zh-CN" altLang="en-US" dirty="0">
                <a:ea typeface="黑体" charset="0"/>
              </a:rPr>
              <a:t>要求</a:t>
            </a:r>
            <a:r>
              <a:rPr lang="en-US" altLang="zh-CN" dirty="0">
                <a:ea typeface="黑体" charset="0"/>
              </a:rPr>
              <a:t>)</a:t>
            </a: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The </a:t>
            </a:r>
            <a:r>
              <a:rPr lang="en-US" altLang="zh-CN" sz="2000" b="1" dirty="0">
                <a:ea typeface="黑体" charset="0"/>
              </a:rPr>
              <a:t>proof for </a:t>
            </a:r>
            <a:r>
              <a:rPr lang="en-US" altLang="zh-CN" sz="2000" b="1" dirty="0" err="1">
                <a:ea typeface="黑体" charset="0"/>
              </a:rPr>
              <a:t>msort</a:t>
            </a:r>
            <a:r>
              <a:rPr lang="en-US" altLang="zh-CN" sz="2000" b="1" dirty="0">
                <a:ea typeface="黑体" charset="0"/>
              </a:rPr>
              <a:t> relied only on the </a:t>
            </a:r>
            <a:r>
              <a:rPr lang="en-US" altLang="zh-CN" sz="2000" b="1" i="1" dirty="0">
                <a:ea typeface="黑体" charset="0"/>
              </a:rPr>
              <a:t>specification proven for split </a:t>
            </a:r>
            <a:r>
              <a:rPr lang="en-US" altLang="zh-CN" sz="2000" dirty="0">
                <a:ea typeface="黑体" charset="0"/>
              </a:rPr>
              <a:t>(and the specification proven for merge)</a:t>
            </a: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  <a:p>
            <a:r>
              <a:rPr lang="zh-CN" altLang="en-US" dirty="0">
                <a:ea typeface="黑体" charset="0"/>
              </a:rPr>
              <a:t>被调用函数可以由具有相同功能说明的其他函数替换，而且证明过程仍然有效</a:t>
            </a:r>
            <a:endParaRPr lang="en-US" altLang="zh-CN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r>
              <a:rPr lang="en-US" altLang="zh-CN" dirty="0">
                <a:ea typeface="黑体" charset="0"/>
              </a:rPr>
              <a:t>	</a:t>
            </a:r>
            <a:r>
              <a:rPr lang="en-US" altLang="zh-CN" sz="2000" dirty="0">
                <a:ea typeface="黑体" charset="0"/>
              </a:rPr>
              <a:t>In the definition of </a:t>
            </a:r>
            <a:r>
              <a:rPr lang="en-US" altLang="zh-CN" sz="2000" dirty="0" err="1">
                <a:ea typeface="黑体" charset="0"/>
              </a:rPr>
              <a:t>msort</a:t>
            </a:r>
            <a:r>
              <a:rPr lang="en-US" altLang="zh-CN" sz="2000" dirty="0">
                <a:ea typeface="黑体" charset="0"/>
              </a:rPr>
              <a:t> we can </a:t>
            </a:r>
            <a:r>
              <a:rPr lang="en-US" altLang="zh-CN" sz="2000" i="1" dirty="0">
                <a:ea typeface="黑体" charset="0"/>
              </a:rPr>
              <a:t>replace </a:t>
            </a:r>
            <a:r>
              <a:rPr lang="en-US" altLang="zh-CN" sz="2000" dirty="0">
                <a:ea typeface="黑体" charset="0"/>
              </a:rPr>
              <a:t>split by </a:t>
            </a:r>
            <a:r>
              <a:rPr lang="en-US" altLang="zh-CN" sz="2000" i="1" dirty="0">
                <a:ea typeface="黑体" charset="0"/>
              </a:rPr>
              <a:t>any function that satisfies this specification, and the proof will still be valid, </a:t>
            </a:r>
            <a:r>
              <a:rPr lang="en-US" altLang="zh-CN" sz="2000" dirty="0">
                <a:ea typeface="黑体" charset="0"/>
              </a:rPr>
              <a:t>for the new version of </a:t>
            </a:r>
            <a:r>
              <a:rPr lang="en-US" altLang="zh-CN" sz="2000" dirty="0" err="1">
                <a:ea typeface="黑体" charset="0"/>
              </a:rPr>
              <a:t>msort</a:t>
            </a:r>
            <a:endParaRPr lang="en-US" altLang="zh-CN" sz="2000" dirty="0">
              <a:ea typeface="黑体" charset="0"/>
            </a:endParaRPr>
          </a:p>
          <a:p>
            <a:pPr>
              <a:buFont typeface="Arial" panose="020B0604020202090204" pitchFamily="34" charset="0"/>
              <a:buNone/>
            </a:pPr>
            <a:endParaRPr lang="en-US" altLang="zh-CN" sz="2000" dirty="0">
              <a:ea typeface="黑体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声明的作用域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声明的作用域</a:t>
            </a:r>
          </a:p>
        </p:txBody>
      </p:sp>
      <p:sp>
        <p:nvSpPr>
          <p:cNvPr id="58" name="函数的两种定义方法：…"/>
          <p:cNvSpPr txBox="1"/>
          <p:nvPr/>
        </p:nvSpPr>
        <p:spPr>
          <a:xfrm>
            <a:off x="1263650" y="1501775"/>
            <a:ext cx="82248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b="0">
                <a:latin typeface="黑体"/>
                <a:ea typeface="黑体"/>
                <a:cs typeface="黑体"/>
                <a:sym typeface="黑体"/>
              </a:rPr>
              <a:t>函数的两种定义方法：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	fun </a:t>
            </a:r>
            <a:r>
              <a:rPr b="0"/>
              <a:t>circ(r:real):real = 2.0 * pi * r;</a:t>
            </a:r>
          </a:p>
        </p:txBody>
      </p:sp>
      <p:sp>
        <p:nvSpPr>
          <p:cNvPr id="59" name="fun circ(r:real):real =…"/>
          <p:cNvSpPr txBox="1"/>
          <p:nvPr/>
        </p:nvSpPr>
        <p:spPr>
          <a:xfrm>
            <a:off x="723900" y="2606675"/>
            <a:ext cx="4371975" cy="2518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fun </a:t>
            </a:r>
            <a:r>
              <a:rPr b="0"/>
              <a:t>circ(r:real):real =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let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0" name="local…"/>
          <p:cNvSpPr txBox="1"/>
          <p:nvPr/>
        </p:nvSpPr>
        <p:spPr>
          <a:xfrm>
            <a:off x="6056312" y="2606675"/>
            <a:ext cx="5710238" cy="21118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local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val </a:t>
            </a:r>
            <a:r>
              <a:rPr b="0"/>
              <a:t>pi2:real = 2.0 * pi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in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fun </a:t>
            </a:r>
            <a:r>
              <a:rPr b="0"/>
              <a:t>circ(r:real):real = pi2 * r</a:t>
            </a:r>
          </a:p>
          <a:p>
            <a:pPr>
              <a:defRPr sz="2800" b="1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end</a:t>
            </a:r>
          </a:p>
        </p:txBody>
      </p:sp>
      <p:sp>
        <p:nvSpPr>
          <p:cNvPr id="61" name="局部声明：…"/>
          <p:cNvSpPr txBox="1"/>
          <p:nvPr/>
        </p:nvSpPr>
        <p:spPr>
          <a:xfrm>
            <a:off x="687387" y="5521325"/>
            <a:ext cx="3944938" cy="99420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局部声明：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let D in E end</a:t>
            </a:r>
          </a:p>
        </p:txBody>
      </p:sp>
      <p:sp>
        <p:nvSpPr>
          <p:cNvPr id="62" name="隐藏声明(一般很少使用)：…"/>
          <p:cNvSpPr txBox="1"/>
          <p:nvPr/>
        </p:nvSpPr>
        <p:spPr>
          <a:xfrm>
            <a:off x="5905500" y="5521325"/>
            <a:ext cx="4587875" cy="1005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>
                <a:latin typeface="黑体"/>
                <a:ea typeface="黑体"/>
                <a:cs typeface="黑体"/>
                <a:sym typeface="黑体"/>
              </a:rPr>
              <a:t>隐藏声明</a:t>
            </a:r>
            <a:r>
              <a:t>(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一般很少使用</a:t>
            </a:r>
            <a:r>
              <a:t>)</a:t>
            </a:r>
            <a:r>
              <a:rPr>
                <a:latin typeface="黑体"/>
                <a:ea typeface="黑体"/>
                <a:cs typeface="黑体"/>
                <a:sym typeface="黑体"/>
              </a:rPr>
              <a:t>：</a:t>
            </a:r>
          </a:p>
          <a:p>
            <a:pPr>
              <a:defRPr sz="280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t>    local D1 in D2 end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3" animBg="1" advAuto="0"/>
      <p:bldP spid="61" grpId="2" animBg="1" advAuto="0"/>
      <p:bldP spid="62" grpId="4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alibri" charset="0"/>
                <a:ea typeface="黑体" charset="0"/>
                <a:cs typeface="Arial" panose="020B0604020202090204" pitchFamily="34" charset="0"/>
              </a:rPr>
              <a:t>函数替换举例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9788" y="1731963"/>
            <a:ext cx="4621212" cy="3373437"/>
          </a:xfrm>
        </p:spPr>
        <p:txBody>
          <a:bodyPr/>
          <a:lstStyle/>
          <a:p>
            <a:pPr marL="0" indent="0">
              <a:lnSpc>
                <a:spcPct val="50000"/>
              </a:lnSpc>
              <a:buFont typeface="Arial" panose="020B0604020202090204" pitchFamily="34" charset="0"/>
              <a:buNone/>
            </a:pPr>
            <a:endParaRPr lang="en-US" altLang="zh-CN" sz="1000"/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fun </a:t>
            </a:r>
            <a:r>
              <a:rPr lang="en-US" altLang="zh-CN">
                <a:solidFill>
                  <a:srgbClr val="0033CC"/>
                </a:solidFill>
              </a:rPr>
              <a:t>split’ [ ]  = ([ ],  [ ])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[x] = </a:t>
            </a:r>
            <a:r>
              <a:rPr lang="en-US" altLang="zh-CN">
                <a:solidFill>
                  <a:srgbClr val="FF0000"/>
                </a:solidFill>
              </a:rPr>
              <a:t>([ ], [x])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>
                <a:solidFill>
                  <a:srgbClr val="0033CC"/>
                </a:solidFill>
              </a:rPr>
              <a:t>    | split’ (x::y::L) =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let </a:t>
            </a:r>
            <a:r>
              <a:rPr lang="en-US" altLang="zh-CN">
                <a:solidFill>
                  <a:srgbClr val="0033CC"/>
                </a:solidFill>
              </a:rPr>
              <a:t>val (A, B) =split’ L 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n-US" altLang="zh-CN" b="1">
                <a:solidFill>
                  <a:srgbClr val="0033CC"/>
                </a:solidFill>
              </a:rPr>
              <a:t>	in </a:t>
            </a:r>
            <a:r>
              <a:rPr lang="es-ES" altLang="zh-CN">
                <a:solidFill>
                  <a:srgbClr val="0033CC"/>
                </a:solidFill>
              </a:rPr>
              <a:t>(x::A, y::B) 	</a:t>
            </a:r>
          </a:p>
          <a:p>
            <a:pPr marL="0" indent="0">
              <a:lnSpc>
                <a:spcPct val="70000"/>
              </a:lnSpc>
              <a:buFont typeface="Arial" panose="020B0604020202090204" pitchFamily="34" charset="0"/>
              <a:buNone/>
            </a:pPr>
            <a:r>
              <a:rPr lang="es-ES" altLang="zh-CN" b="1">
                <a:solidFill>
                  <a:srgbClr val="0033CC"/>
                </a:solidFill>
              </a:rPr>
              <a:t>	end</a:t>
            </a:r>
            <a:endParaRPr lang="en-US" altLang="zh-CN">
              <a:solidFill>
                <a:srgbClr val="0033CC"/>
              </a:solidFill>
              <a:latin typeface="Arial" panose="020B0604020202090204" pitchFamily="34" charset="0"/>
              <a:ea typeface="黑体" charset="0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384800" y="1346200"/>
            <a:ext cx="6477000" cy="332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endParaRPr lang="en-US" altLang="zh-CN" sz="1000" b="1" dirty="0">
              <a:latin typeface="+mn-lt"/>
              <a:ea typeface="+mn-ea"/>
            </a:endParaRP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latin typeface="+mn-lt"/>
                <a:ea typeface="+mn-ea"/>
              </a:rPr>
              <a:t>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fun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[ ] = [ 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msor’t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[x] = [x]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  |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L =  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let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</a:t>
            </a:r>
            <a:r>
              <a:rPr lang="en-US" altLang="zh-CN" sz="2800" b="1" dirty="0" err="1">
                <a:solidFill>
                  <a:srgbClr val="0033CC"/>
                </a:solidFill>
                <a:latin typeface="+mn-lt"/>
                <a:ea typeface="+mn-ea"/>
              </a:rPr>
              <a:t>val</a:t>
            </a: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(A, B) =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split’ L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	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            in</a:t>
            </a:r>
            <a:b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</a:b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 		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   merge (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A, </a:t>
            </a:r>
            <a:r>
              <a:rPr lang="en-US" altLang="zh-CN" sz="2800" dirty="0" err="1">
                <a:solidFill>
                  <a:srgbClr val="0033CC"/>
                </a:solidFill>
                <a:latin typeface="+mn-lt"/>
                <a:ea typeface="+mn-ea"/>
              </a:rPr>
              <a:t>msort</a:t>
            </a:r>
            <a:r>
              <a:rPr lang="en-US" altLang="zh-CN" sz="2800" dirty="0">
                <a:solidFill>
                  <a:srgbClr val="0033CC"/>
                </a:solidFill>
                <a:latin typeface="+mn-lt"/>
                <a:ea typeface="+mn-ea"/>
              </a:rPr>
              <a:t>’ B)</a:t>
            </a:r>
          </a:p>
          <a:p>
            <a:pPr>
              <a:lnSpc>
                <a:spcPct val="70000"/>
              </a:lnSpc>
              <a:spcBef>
                <a:spcPts val="1000"/>
              </a:spcBef>
              <a:buFont typeface="Arial" panose="020B0604020202090204" pitchFamily="34" charset="0"/>
              <a:buNone/>
              <a:defRPr/>
            </a:pPr>
            <a:r>
              <a:rPr lang="en-US" altLang="zh-CN" sz="2800" b="1" dirty="0">
                <a:solidFill>
                  <a:srgbClr val="0033CC"/>
                </a:solidFill>
                <a:latin typeface="+mn-lt"/>
                <a:ea typeface="+mn-ea"/>
              </a:rPr>
              <a:t>		    end</a:t>
            </a:r>
            <a:endParaRPr lang="zh-CN" altLang="en-US" sz="2800" dirty="0">
              <a:solidFill>
                <a:srgbClr val="0033CC"/>
              </a:solidFill>
              <a:latin typeface="+mn-lt"/>
              <a:ea typeface="+mn-ea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31800" y="5153025"/>
            <a:ext cx="108712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   尽管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split’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函数不相同，但他们都满足整数表分割功能，在正确性证明过程中没有区别，所以函数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msort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mosrt</a:t>
            </a:r>
            <a:r>
              <a:rPr lang="en-US" altLang="zh-CN" dirty="0">
                <a:solidFill>
                  <a:srgbClr val="FF0000"/>
                </a:solidFill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’</a:t>
            </a:r>
            <a:r>
              <a:rPr lang="zh-CN" altLang="en-US" dirty="0">
                <a:latin typeface="Arial" panose="020B0604020202090204" pitchFamily="34" charset="0"/>
                <a:ea typeface="黑体" charset="0"/>
                <a:cs typeface="Arial" panose="020B0604020202090204" pitchFamily="34" charset="0"/>
              </a:rPr>
              <a:t>都是正确的。</a:t>
            </a:r>
            <a:endParaRPr lang="en-US" altLang="zh-CN" dirty="0">
              <a:latin typeface="Arial" panose="020B0604020202090204" pitchFamily="34" charset="0"/>
              <a:ea typeface="黑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6471</Words>
  <Application>Microsoft Macintosh PowerPoint</Application>
  <PresentationFormat>宽屏</PresentationFormat>
  <Paragraphs>647</Paragraphs>
  <Slides>90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3" baseType="lpstr">
      <vt:lpstr>黑体</vt:lpstr>
      <vt:lpstr>华文隶书</vt:lpstr>
      <vt:lpstr>隶书</vt:lpstr>
      <vt:lpstr>宋体</vt:lpstr>
      <vt:lpstr>Arial</vt:lpstr>
      <vt:lpstr>Arial Narrow</vt:lpstr>
      <vt:lpstr>Calibri</vt:lpstr>
      <vt:lpstr>Calibri Light</vt:lpstr>
      <vt:lpstr>Gill Sans</vt:lpstr>
      <vt:lpstr>Helvetica</vt:lpstr>
      <vt:lpstr>Symbol</vt:lpstr>
      <vt:lpstr>Wingdings</vt:lpstr>
      <vt:lpstr>Office 主题</vt:lpstr>
      <vt:lpstr>函数式编程原理  Lecture 3</vt:lpstr>
      <vt:lpstr>上节课内容回顾</vt:lpstr>
      <vt:lpstr>表(List)</vt:lpstr>
      <vt:lpstr>声明(Declarations)</vt:lpstr>
      <vt:lpstr>声明、类型和值</vt:lpstr>
      <vt:lpstr>声明的使用</vt:lpstr>
      <vt:lpstr>声明的使用</vt:lpstr>
      <vt:lpstr>声明的作用域</vt:lpstr>
      <vt:lpstr>声明的作用域</vt:lpstr>
      <vt:lpstr>模式(Patterns)</vt:lpstr>
      <vt:lpstr>模式匹配</vt:lpstr>
      <vt:lpstr>PowerPoint 演示文稿</vt:lpstr>
      <vt:lpstr>模式匹配举例：eval</vt:lpstr>
      <vt:lpstr>模式匹配举例： eval [2,4] </vt:lpstr>
      <vt:lpstr>模式匹配举例：eval</vt:lpstr>
      <vt:lpstr>模式匹配举例：decimal</vt:lpstr>
      <vt:lpstr>模式匹配举例：decimal</vt:lpstr>
      <vt:lpstr>规则说明</vt:lpstr>
      <vt:lpstr>值绑定</vt:lpstr>
      <vt:lpstr>表达式推导</vt:lpstr>
      <vt:lpstr>表达式推导</vt:lpstr>
      <vt:lpstr>表达式推导</vt:lpstr>
      <vt:lpstr>表达式推导</vt:lpstr>
      <vt:lpstr>表达式推导</vt:lpstr>
      <vt:lpstr>PowerPoint 演示文稿</vt:lpstr>
      <vt:lpstr>求值符号的使用</vt:lpstr>
      <vt:lpstr>主要内容</vt:lpstr>
      <vt:lpstr>代码说明(Specifications)</vt:lpstr>
      <vt:lpstr>范例1：函数eval的说明</vt:lpstr>
      <vt:lpstr>范例2：函数decimal的说明</vt:lpstr>
      <vt:lpstr>代码说明的作用</vt:lpstr>
      <vt:lpstr>程序正确性证明</vt:lpstr>
      <vt:lpstr>归纳法(Induction)</vt:lpstr>
      <vt:lpstr>简单归纳法(simple (mathematical) induction)</vt:lpstr>
      <vt:lpstr>用简单归纳法证明</vt:lpstr>
      <vt:lpstr>用简单归纳法证明</vt:lpstr>
      <vt:lpstr>用简单归纳法证明</vt:lpstr>
      <vt:lpstr>用简单归纳法证明</vt:lpstr>
      <vt:lpstr>用简单归纳法证明</vt:lpstr>
      <vt:lpstr>简单归纳法的适用范围</vt:lpstr>
      <vt:lpstr>完全归纳法(complete (strong) induction)</vt:lpstr>
      <vt:lpstr>完全归纳法的适用范围</vt:lpstr>
      <vt:lpstr>用完全归纳法证明</vt:lpstr>
      <vt:lpstr>用完全归纳法证明</vt:lpstr>
      <vt:lpstr>用完全归纳法证明</vt:lpstr>
      <vt:lpstr>结构归纳法(structural induction)</vt:lpstr>
      <vt:lpstr>近似运行时间</vt:lpstr>
      <vt:lpstr>近似运行时间分析</vt:lpstr>
      <vt:lpstr>近似运行时间分析</vt:lpstr>
      <vt:lpstr>递推分析(recurrences)</vt:lpstr>
      <vt:lpstr>递推分析实例</vt:lpstr>
      <vt:lpstr>时间复杂度 (big-O)</vt:lpstr>
      <vt:lpstr>程序执行情况W(n)分析</vt:lpstr>
      <vt:lpstr>fastexp</vt:lpstr>
      <vt:lpstr>程序执行情况分析：Can it be faster？</vt:lpstr>
      <vt:lpstr>程序执行情况分析：Can it be faster？</vt:lpstr>
      <vt:lpstr>程序执行情况分析：Can it be faster？</vt:lpstr>
      <vt:lpstr>程序执行情况分析：Can it be faster？</vt:lpstr>
      <vt:lpstr>整数的比较——compare</vt:lpstr>
      <vt:lpstr>整数的比较</vt:lpstr>
      <vt:lpstr>排序结果的判断——sorted</vt:lpstr>
      <vt:lpstr>插入排序</vt:lpstr>
      <vt:lpstr>整数的插入——ins</vt:lpstr>
      <vt:lpstr>用归纳法证明Ins函数的正确性</vt:lpstr>
      <vt:lpstr>PowerPoint 演示文稿</vt:lpstr>
      <vt:lpstr>PowerPoint 演示文稿</vt:lpstr>
      <vt:lpstr>插入排序——isort</vt:lpstr>
      <vt:lpstr>插入排序——isort</vt:lpstr>
      <vt:lpstr>插入排序——isort</vt:lpstr>
      <vt:lpstr>插入排序——isort</vt:lpstr>
      <vt:lpstr>插入排序——isort</vt:lpstr>
      <vt:lpstr>PowerPoint 演示文稿</vt:lpstr>
      <vt:lpstr>另一个插入排序——isort’</vt:lpstr>
      <vt:lpstr>归并排序</vt:lpstr>
      <vt:lpstr>善于使用帮助(helper)函数</vt:lpstr>
      <vt:lpstr>善于使用帮助(helper)函数</vt:lpstr>
      <vt:lpstr>善于使用帮助(helper)函数</vt:lpstr>
      <vt:lpstr>表的分割——split</vt:lpstr>
      <vt:lpstr>用归纳法证明split函数的正确性</vt:lpstr>
      <vt:lpstr>表的分割——split</vt:lpstr>
      <vt:lpstr>表的合并——merge</vt:lpstr>
      <vt:lpstr>用归纳法证明Merge函数的正确性</vt:lpstr>
      <vt:lpstr>PowerPoint 演示文稿</vt:lpstr>
      <vt:lpstr>开始使用帮助(helper)函数</vt:lpstr>
      <vt:lpstr>归并排序—— mergesort</vt:lpstr>
      <vt:lpstr>归并排序—— mergesort</vt:lpstr>
      <vt:lpstr>归并排序</vt:lpstr>
      <vt:lpstr>ML编程原则(principles)</vt:lpstr>
      <vt:lpstr>功能说明的作用 (the joy of specs)</vt:lpstr>
      <vt:lpstr>函数替换举例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函数式编程原理  Lecture 3</dc:title>
  <dc:creator/>
  <cp:lastModifiedBy>Gu Lin</cp:lastModifiedBy>
  <cp:revision>30</cp:revision>
  <dcterms:created xsi:type="dcterms:W3CDTF">2021-04-05T15:47:36Z</dcterms:created>
  <dcterms:modified xsi:type="dcterms:W3CDTF">2023-09-20T03:16:13Z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